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130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C57F0D-F02F-47F3-832D-1654528FDE5C}" type="datetimeFigureOut">
              <a:rPr lang="en-CA" smtClean="0"/>
              <a:t>2026-01-11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933545-CC84-45E8-81EC-4384916CB1C4}" type="slidenum">
              <a:rPr lang="en-CA" smtClean="0"/>
              <a:t>‹#›</a:t>
            </a:fld>
            <a:endParaRPr lang="en-CA"/>
          </a:p>
        </p:txBody>
      </p:sp>
    </p:spTree>
    <p:extLst>
      <p:ext uri="{BB962C8B-B14F-4D97-AF65-F5344CB8AC3E}">
        <p14:creationId xmlns:p14="http://schemas.microsoft.com/office/powerpoint/2010/main" val="280522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5F06519E-E288-4A96-B1FF-E8C90CBE18AF}" type="datetime1">
              <a:rPr lang="en-CA" smtClean="0"/>
              <a:t>2026-01-11</a:t>
            </a:fld>
            <a:endParaRPr lang="en-CA"/>
          </a:p>
        </p:txBody>
      </p:sp>
      <p:sp>
        <p:nvSpPr>
          <p:cNvPr id="5" name="Footer Placeholder 4"/>
          <p:cNvSpPr>
            <a:spLocks noGrp="1"/>
          </p:cNvSpPr>
          <p:nvPr>
            <p:ph type="ftr" sz="quarter" idx="11"/>
          </p:nvPr>
        </p:nvSpPr>
        <p:spPr/>
        <p:txBody>
          <a:bodyPr/>
          <a:lstStyle/>
          <a:p>
            <a:r>
              <a:rPr lang="en-CA"/>
              <a:t>DRAFT - Not for ciruculation</a:t>
            </a:r>
          </a:p>
        </p:txBody>
      </p:sp>
      <p:sp>
        <p:nvSpPr>
          <p:cNvPr id="6" name="Slide Number Placeholder 5"/>
          <p:cNvSpPr>
            <a:spLocks noGrp="1"/>
          </p:cNvSpPr>
          <p:nvPr>
            <p:ph type="sldNum" sz="quarter" idx="12"/>
          </p:nvPr>
        </p:nvSpPr>
        <p:spPr/>
        <p:txBody>
          <a:bodyPr/>
          <a:lstStyle/>
          <a:p>
            <a:fld id="{D72EBCED-8011-43B5-B186-20EF35E92EE1}" type="slidenum">
              <a:rPr lang="en-CA" smtClean="0"/>
              <a:t>‹#›</a:t>
            </a:fld>
            <a:endParaRPr lang="en-CA"/>
          </a:p>
        </p:txBody>
      </p:sp>
    </p:spTree>
    <p:extLst>
      <p:ext uri="{BB962C8B-B14F-4D97-AF65-F5344CB8AC3E}">
        <p14:creationId xmlns:p14="http://schemas.microsoft.com/office/powerpoint/2010/main" val="1034820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FB34CAC8-E6B5-483C-A488-EC97A06E6C78}" type="datetime1">
              <a:rPr lang="en-CA" smtClean="0"/>
              <a:t>2026-01-11</a:t>
            </a:fld>
            <a:endParaRPr lang="en-CA"/>
          </a:p>
        </p:txBody>
      </p:sp>
      <p:sp>
        <p:nvSpPr>
          <p:cNvPr id="5" name="Footer Placeholder 4"/>
          <p:cNvSpPr>
            <a:spLocks noGrp="1"/>
          </p:cNvSpPr>
          <p:nvPr>
            <p:ph type="ftr" sz="quarter" idx="11"/>
          </p:nvPr>
        </p:nvSpPr>
        <p:spPr/>
        <p:txBody>
          <a:bodyPr/>
          <a:lstStyle/>
          <a:p>
            <a:r>
              <a:rPr lang="en-CA"/>
              <a:t>DRAFT - Not for ciruculation</a:t>
            </a:r>
          </a:p>
        </p:txBody>
      </p:sp>
      <p:sp>
        <p:nvSpPr>
          <p:cNvPr id="6" name="Slide Number Placeholder 5"/>
          <p:cNvSpPr>
            <a:spLocks noGrp="1"/>
          </p:cNvSpPr>
          <p:nvPr>
            <p:ph type="sldNum" sz="quarter" idx="12"/>
          </p:nvPr>
        </p:nvSpPr>
        <p:spPr/>
        <p:txBody>
          <a:bodyPr/>
          <a:lstStyle/>
          <a:p>
            <a:fld id="{D72EBCED-8011-43B5-B186-20EF35E92EE1}" type="slidenum">
              <a:rPr lang="en-CA" smtClean="0"/>
              <a:t>‹#›</a:t>
            </a:fld>
            <a:endParaRPr lang="en-CA"/>
          </a:p>
        </p:txBody>
      </p:sp>
    </p:spTree>
    <p:extLst>
      <p:ext uri="{BB962C8B-B14F-4D97-AF65-F5344CB8AC3E}">
        <p14:creationId xmlns:p14="http://schemas.microsoft.com/office/powerpoint/2010/main" val="1341159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45E2DD14-3190-48F6-8EEA-030371773C82}" type="datetime1">
              <a:rPr lang="en-CA" smtClean="0"/>
              <a:t>2026-01-11</a:t>
            </a:fld>
            <a:endParaRPr lang="en-CA"/>
          </a:p>
        </p:txBody>
      </p:sp>
      <p:sp>
        <p:nvSpPr>
          <p:cNvPr id="5" name="Footer Placeholder 4"/>
          <p:cNvSpPr>
            <a:spLocks noGrp="1"/>
          </p:cNvSpPr>
          <p:nvPr>
            <p:ph type="ftr" sz="quarter" idx="11"/>
          </p:nvPr>
        </p:nvSpPr>
        <p:spPr/>
        <p:txBody>
          <a:bodyPr/>
          <a:lstStyle/>
          <a:p>
            <a:r>
              <a:rPr lang="en-CA"/>
              <a:t>DRAFT - Not for ciruculation</a:t>
            </a:r>
          </a:p>
        </p:txBody>
      </p:sp>
      <p:sp>
        <p:nvSpPr>
          <p:cNvPr id="6" name="Slide Number Placeholder 5"/>
          <p:cNvSpPr>
            <a:spLocks noGrp="1"/>
          </p:cNvSpPr>
          <p:nvPr>
            <p:ph type="sldNum" sz="quarter" idx="12"/>
          </p:nvPr>
        </p:nvSpPr>
        <p:spPr/>
        <p:txBody>
          <a:bodyPr/>
          <a:lstStyle/>
          <a:p>
            <a:fld id="{D72EBCED-8011-43B5-B186-20EF35E92EE1}" type="slidenum">
              <a:rPr lang="en-CA" smtClean="0"/>
              <a:t>‹#›</a:t>
            </a:fld>
            <a:endParaRPr lang="en-CA"/>
          </a:p>
        </p:txBody>
      </p:sp>
    </p:spTree>
    <p:extLst>
      <p:ext uri="{BB962C8B-B14F-4D97-AF65-F5344CB8AC3E}">
        <p14:creationId xmlns:p14="http://schemas.microsoft.com/office/powerpoint/2010/main" val="2259069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D7F44919-7D15-4F6C-B58F-1EE8C1D9B7F9}" type="datetime1">
              <a:rPr lang="en-CA" smtClean="0"/>
              <a:t>2026-01-11</a:t>
            </a:fld>
            <a:endParaRPr lang="en-CA"/>
          </a:p>
        </p:txBody>
      </p:sp>
      <p:sp>
        <p:nvSpPr>
          <p:cNvPr id="5" name="Footer Placeholder 4"/>
          <p:cNvSpPr>
            <a:spLocks noGrp="1"/>
          </p:cNvSpPr>
          <p:nvPr>
            <p:ph type="ftr" sz="quarter" idx="11"/>
          </p:nvPr>
        </p:nvSpPr>
        <p:spPr/>
        <p:txBody>
          <a:bodyPr/>
          <a:lstStyle/>
          <a:p>
            <a:r>
              <a:rPr lang="en-CA"/>
              <a:t>DRAFT - Not for ciruculation</a:t>
            </a:r>
          </a:p>
        </p:txBody>
      </p:sp>
      <p:sp>
        <p:nvSpPr>
          <p:cNvPr id="6" name="Slide Number Placeholder 5"/>
          <p:cNvSpPr>
            <a:spLocks noGrp="1"/>
          </p:cNvSpPr>
          <p:nvPr>
            <p:ph type="sldNum" sz="quarter" idx="12"/>
          </p:nvPr>
        </p:nvSpPr>
        <p:spPr/>
        <p:txBody>
          <a:bodyPr/>
          <a:lstStyle/>
          <a:p>
            <a:fld id="{D72EBCED-8011-43B5-B186-20EF35E92EE1}" type="slidenum">
              <a:rPr lang="en-CA" smtClean="0"/>
              <a:t>‹#›</a:t>
            </a:fld>
            <a:endParaRPr lang="en-CA"/>
          </a:p>
        </p:txBody>
      </p:sp>
    </p:spTree>
    <p:extLst>
      <p:ext uri="{BB962C8B-B14F-4D97-AF65-F5344CB8AC3E}">
        <p14:creationId xmlns:p14="http://schemas.microsoft.com/office/powerpoint/2010/main" val="1344458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A05B92-0867-4242-A2C2-8F52A2EE47CA}" type="datetime1">
              <a:rPr lang="en-CA" smtClean="0"/>
              <a:t>2026-01-11</a:t>
            </a:fld>
            <a:endParaRPr lang="en-CA"/>
          </a:p>
        </p:txBody>
      </p:sp>
      <p:sp>
        <p:nvSpPr>
          <p:cNvPr id="5" name="Footer Placeholder 4"/>
          <p:cNvSpPr>
            <a:spLocks noGrp="1"/>
          </p:cNvSpPr>
          <p:nvPr>
            <p:ph type="ftr" sz="quarter" idx="11"/>
          </p:nvPr>
        </p:nvSpPr>
        <p:spPr/>
        <p:txBody>
          <a:bodyPr/>
          <a:lstStyle/>
          <a:p>
            <a:r>
              <a:rPr lang="en-CA"/>
              <a:t>DRAFT - Not for ciruculation</a:t>
            </a:r>
          </a:p>
        </p:txBody>
      </p:sp>
      <p:sp>
        <p:nvSpPr>
          <p:cNvPr id="6" name="Slide Number Placeholder 5"/>
          <p:cNvSpPr>
            <a:spLocks noGrp="1"/>
          </p:cNvSpPr>
          <p:nvPr>
            <p:ph type="sldNum" sz="quarter" idx="12"/>
          </p:nvPr>
        </p:nvSpPr>
        <p:spPr/>
        <p:txBody>
          <a:bodyPr/>
          <a:lstStyle/>
          <a:p>
            <a:fld id="{D72EBCED-8011-43B5-B186-20EF35E92EE1}" type="slidenum">
              <a:rPr lang="en-CA" smtClean="0"/>
              <a:t>‹#›</a:t>
            </a:fld>
            <a:endParaRPr lang="en-CA"/>
          </a:p>
        </p:txBody>
      </p:sp>
    </p:spTree>
    <p:extLst>
      <p:ext uri="{BB962C8B-B14F-4D97-AF65-F5344CB8AC3E}">
        <p14:creationId xmlns:p14="http://schemas.microsoft.com/office/powerpoint/2010/main" val="2425094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F8CE8712-B47E-40BE-9F68-34442BA5A741}" type="datetime1">
              <a:rPr lang="en-CA" smtClean="0"/>
              <a:t>2026-01-11</a:t>
            </a:fld>
            <a:endParaRPr lang="en-CA"/>
          </a:p>
        </p:txBody>
      </p:sp>
      <p:sp>
        <p:nvSpPr>
          <p:cNvPr id="6" name="Footer Placeholder 5"/>
          <p:cNvSpPr>
            <a:spLocks noGrp="1"/>
          </p:cNvSpPr>
          <p:nvPr>
            <p:ph type="ftr" sz="quarter" idx="11"/>
          </p:nvPr>
        </p:nvSpPr>
        <p:spPr/>
        <p:txBody>
          <a:bodyPr/>
          <a:lstStyle/>
          <a:p>
            <a:r>
              <a:rPr lang="en-CA"/>
              <a:t>DRAFT - Not for ciruculation</a:t>
            </a:r>
          </a:p>
        </p:txBody>
      </p:sp>
      <p:sp>
        <p:nvSpPr>
          <p:cNvPr id="7" name="Slide Number Placeholder 6"/>
          <p:cNvSpPr>
            <a:spLocks noGrp="1"/>
          </p:cNvSpPr>
          <p:nvPr>
            <p:ph type="sldNum" sz="quarter" idx="12"/>
          </p:nvPr>
        </p:nvSpPr>
        <p:spPr/>
        <p:txBody>
          <a:bodyPr/>
          <a:lstStyle/>
          <a:p>
            <a:fld id="{D72EBCED-8011-43B5-B186-20EF35E92EE1}" type="slidenum">
              <a:rPr lang="en-CA" smtClean="0"/>
              <a:t>‹#›</a:t>
            </a:fld>
            <a:endParaRPr lang="en-CA"/>
          </a:p>
        </p:txBody>
      </p:sp>
    </p:spTree>
    <p:extLst>
      <p:ext uri="{BB962C8B-B14F-4D97-AF65-F5344CB8AC3E}">
        <p14:creationId xmlns:p14="http://schemas.microsoft.com/office/powerpoint/2010/main" val="491929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5B4A77AE-5B1B-46C4-91A0-0C1DD23A0947}" type="datetime1">
              <a:rPr lang="en-CA" smtClean="0"/>
              <a:t>2026-01-11</a:t>
            </a:fld>
            <a:endParaRPr lang="en-CA"/>
          </a:p>
        </p:txBody>
      </p:sp>
      <p:sp>
        <p:nvSpPr>
          <p:cNvPr id="8" name="Footer Placeholder 7"/>
          <p:cNvSpPr>
            <a:spLocks noGrp="1"/>
          </p:cNvSpPr>
          <p:nvPr>
            <p:ph type="ftr" sz="quarter" idx="11"/>
          </p:nvPr>
        </p:nvSpPr>
        <p:spPr/>
        <p:txBody>
          <a:bodyPr/>
          <a:lstStyle/>
          <a:p>
            <a:r>
              <a:rPr lang="en-CA"/>
              <a:t>DRAFT - Not for ciruculation</a:t>
            </a:r>
          </a:p>
        </p:txBody>
      </p:sp>
      <p:sp>
        <p:nvSpPr>
          <p:cNvPr id="9" name="Slide Number Placeholder 8"/>
          <p:cNvSpPr>
            <a:spLocks noGrp="1"/>
          </p:cNvSpPr>
          <p:nvPr>
            <p:ph type="sldNum" sz="quarter" idx="12"/>
          </p:nvPr>
        </p:nvSpPr>
        <p:spPr/>
        <p:txBody>
          <a:bodyPr/>
          <a:lstStyle/>
          <a:p>
            <a:fld id="{D72EBCED-8011-43B5-B186-20EF35E92EE1}" type="slidenum">
              <a:rPr lang="en-CA" smtClean="0"/>
              <a:t>‹#›</a:t>
            </a:fld>
            <a:endParaRPr lang="en-CA"/>
          </a:p>
        </p:txBody>
      </p:sp>
    </p:spTree>
    <p:extLst>
      <p:ext uri="{BB962C8B-B14F-4D97-AF65-F5344CB8AC3E}">
        <p14:creationId xmlns:p14="http://schemas.microsoft.com/office/powerpoint/2010/main" val="57686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A786EBCA-1C5C-4F8E-AC51-AED5F791DCFD}" type="datetime1">
              <a:rPr lang="en-CA" smtClean="0"/>
              <a:t>2026-01-11</a:t>
            </a:fld>
            <a:endParaRPr lang="en-CA"/>
          </a:p>
        </p:txBody>
      </p:sp>
      <p:sp>
        <p:nvSpPr>
          <p:cNvPr id="4" name="Footer Placeholder 3"/>
          <p:cNvSpPr>
            <a:spLocks noGrp="1"/>
          </p:cNvSpPr>
          <p:nvPr>
            <p:ph type="ftr" sz="quarter" idx="11"/>
          </p:nvPr>
        </p:nvSpPr>
        <p:spPr/>
        <p:txBody>
          <a:bodyPr/>
          <a:lstStyle/>
          <a:p>
            <a:r>
              <a:rPr lang="en-CA"/>
              <a:t>DRAFT - Not for ciruculation</a:t>
            </a:r>
          </a:p>
        </p:txBody>
      </p:sp>
      <p:sp>
        <p:nvSpPr>
          <p:cNvPr id="5" name="Slide Number Placeholder 4"/>
          <p:cNvSpPr>
            <a:spLocks noGrp="1"/>
          </p:cNvSpPr>
          <p:nvPr>
            <p:ph type="sldNum" sz="quarter" idx="12"/>
          </p:nvPr>
        </p:nvSpPr>
        <p:spPr/>
        <p:txBody>
          <a:bodyPr/>
          <a:lstStyle/>
          <a:p>
            <a:fld id="{D72EBCED-8011-43B5-B186-20EF35E92EE1}" type="slidenum">
              <a:rPr lang="en-CA" smtClean="0"/>
              <a:t>‹#›</a:t>
            </a:fld>
            <a:endParaRPr lang="en-CA"/>
          </a:p>
        </p:txBody>
      </p:sp>
    </p:spTree>
    <p:extLst>
      <p:ext uri="{BB962C8B-B14F-4D97-AF65-F5344CB8AC3E}">
        <p14:creationId xmlns:p14="http://schemas.microsoft.com/office/powerpoint/2010/main" val="3241044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A67EA1-44FC-4905-AC14-A72D3E9E61D9}" type="datetime1">
              <a:rPr lang="en-CA" smtClean="0"/>
              <a:t>2026-01-11</a:t>
            </a:fld>
            <a:endParaRPr lang="en-CA"/>
          </a:p>
        </p:txBody>
      </p:sp>
      <p:sp>
        <p:nvSpPr>
          <p:cNvPr id="3" name="Footer Placeholder 2"/>
          <p:cNvSpPr>
            <a:spLocks noGrp="1"/>
          </p:cNvSpPr>
          <p:nvPr>
            <p:ph type="ftr" sz="quarter" idx="11"/>
          </p:nvPr>
        </p:nvSpPr>
        <p:spPr/>
        <p:txBody>
          <a:bodyPr/>
          <a:lstStyle/>
          <a:p>
            <a:r>
              <a:rPr lang="en-CA"/>
              <a:t>DRAFT - Not for ciruculation</a:t>
            </a:r>
          </a:p>
        </p:txBody>
      </p:sp>
      <p:sp>
        <p:nvSpPr>
          <p:cNvPr id="4" name="Slide Number Placeholder 3"/>
          <p:cNvSpPr>
            <a:spLocks noGrp="1"/>
          </p:cNvSpPr>
          <p:nvPr>
            <p:ph type="sldNum" sz="quarter" idx="12"/>
          </p:nvPr>
        </p:nvSpPr>
        <p:spPr/>
        <p:txBody>
          <a:bodyPr/>
          <a:lstStyle/>
          <a:p>
            <a:fld id="{D72EBCED-8011-43B5-B186-20EF35E92EE1}" type="slidenum">
              <a:rPr lang="en-CA" smtClean="0"/>
              <a:t>‹#›</a:t>
            </a:fld>
            <a:endParaRPr lang="en-CA"/>
          </a:p>
        </p:txBody>
      </p:sp>
    </p:spTree>
    <p:extLst>
      <p:ext uri="{BB962C8B-B14F-4D97-AF65-F5344CB8AC3E}">
        <p14:creationId xmlns:p14="http://schemas.microsoft.com/office/powerpoint/2010/main" val="2155691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1B5CBA0-E942-4E6D-A6F3-C0944C07EAF1}" type="datetime1">
              <a:rPr lang="en-CA" smtClean="0"/>
              <a:t>2026-01-11</a:t>
            </a:fld>
            <a:endParaRPr lang="en-CA"/>
          </a:p>
        </p:txBody>
      </p:sp>
      <p:sp>
        <p:nvSpPr>
          <p:cNvPr id="6" name="Footer Placeholder 5"/>
          <p:cNvSpPr>
            <a:spLocks noGrp="1"/>
          </p:cNvSpPr>
          <p:nvPr>
            <p:ph type="ftr" sz="quarter" idx="11"/>
          </p:nvPr>
        </p:nvSpPr>
        <p:spPr/>
        <p:txBody>
          <a:bodyPr/>
          <a:lstStyle/>
          <a:p>
            <a:r>
              <a:rPr lang="en-CA"/>
              <a:t>DRAFT - Not for ciruculation</a:t>
            </a:r>
          </a:p>
        </p:txBody>
      </p:sp>
      <p:sp>
        <p:nvSpPr>
          <p:cNvPr id="7" name="Slide Number Placeholder 6"/>
          <p:cNvSpPr>
            <a:spLocks noGrp="1"/>
          </p:cNvSpPr>
          <p:nvPr>
            <p:ph type="sldNum" sz="quarter" idx="12"/>
          </p:nvPr>
        </p:nvSpPr>
        <p:spPr/>
        <p:txBody>
          <a:bodyPr/>
          <a:lstStyle/>
          <a:p>
            <a:fld id="{D72EBCED-8011-43B5-B186-20EF35E92EE1}" type="slidenum">
              <a:rPr lang="en-CA" smtClean="0"/>
              <a:t>‹#›</a:t>
            </a:fld>
            <a:endParaRPr lang="en-CA"/>
          </a:p>
        </p:txBody>
      </p:sp>
    </p:spTree>
    <p:extLst>
      <p:ext uri="{BB962C8B-B14F-4D97-AF65-F5344CB8AC3E}">
        <p14:creationId xmlns:p14="http://schemas.microsoft.com/office/powerpoint/2010/main" val="4252301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F3E6A37-94DB-40F4-B459-E4CFE010CF48}" type="datetime1">
              <a:rPr lang="en-CA" smtClean="0"/>
              <a:t>2026-01-11</a:t>
            </a:fld>
            <a:endParaRPr lang="en-CA"/>
          </a:p>
        </p:txBody>
      </p:sp>
      <p:sp>
        <p:nvSpPr>
          <p:cNvPr id="6" name="Footer Placeholder 5"/>
          <p:cNvSpPr>
            <a:spLocks noGrp="1"/>
          </p:cNvSpPr>
          <p:nvPr>
            <p:ph type="ftr" sz="quarter" idx="11"/>
          </p:nvPr>
        </p:nvSpPr>
        <p:spPr/>
        <p:txBody>
          <a:bodyPr/>
          <a:lstStyle/>
          <a:p>
            <a:r>
              <a:rPr lang="en-CA"/>
              <a:t>DRAFT - Not for ciruculation</a:t>
            </a:r>
          </a:p>
        </p:txBody>
      </p:sp>
      <p:sp>
        <p:nvSpPr>
          <p:cNvPr id="7" name="Slide Number Placeholder 6"/>
          <p:cNvSpPr>
            <a:spLocks noGrp="1"/>
          </p:cNvSpPr>
          <p:nvPr>
            <p:ph type="sldNum" sz="quarter" idx="12"/>
          </p:nvPr>
        </p:nvSpPr>
        <p:spPr/>
        <p:txBody>
          <a:bodyPr/>
          <a:lstStyle/>
          <a:p>
            <a:fld id="{D72EBCED-8011-43B5-B186-20EF35E92EE1}" type="slidenum">
              <a:rPr lang="en-CA" smtClean="0"/>
              <a:t>‹#›</a:t>
            </a:fld>
            <a:endParaRPr lang="en-CA"/>
          </a:p>
        </p:txBody>
      </p:sp>
    </p:spTree>
    <p:extLst>
      <p:ext uri="{BB962C8B-B14F-4D97-AF65-F5344CB8AC3E}">
        <p14:creationId xmlns:p14="http://schemas.microsoft.com/office/powerpoint/2010/main" val="881109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D6001D-D100-4A63-9167-B5122E8592BD}" type="datetime1">
              <a:rPr lang="en-CA" smtClean="0"/>
              <a:t>2026-01-11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a:t>DRAFT - Not for ciruculation</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EBCED-8011-43B5-B186-20EF35E92EE1}" type="slidenum">
              <a:rPr lang="en-CA" smtClean="0"/>
              <a:t>‹#›</a:t>
            </a:fld>
            <a:endParaRPr lang="en-CA"/>
          </a:p>
        </p:txBody>
      </p:sp>
    </p:spTree>
    <p:extLst>
      <p:ext uri="{BB962C8B-B14F-4D97-AF65-F5344CB8AC3E}">
        <p14:creationId xmlns:p14="http://schemas.microsoft.com/office/powerpoint/2010/main" val="202087521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abctech.ca/"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1331640" y="1628800"/>
            <a:ext cx="7128792" cy="1470025"/>
          </a:xfrm>
        </p:spPr>
        <p:txBody>
          <a:bodyPr>
            <a:normAutofit fontScale="90000"/>
          </a:bodyPr>
          <a:lstStyle/>
          <a:p>
            <a:r>
              <a:rPr lang="en-CA" dirty="0">
                <a:solidFill>
                  <a:schemeClr val="bg1"/>
                </a:solidFill>
                <a:latin typeface="Times New Roman" pitchFamily="18" charset="0"/>
                <a:cs typeface="Times New Roman" pitchFamily="18" charset="0"/>
              </a:rPr>
              <a:t>The Missing ‘M’ in SME – </a:t>
            </a:r>
            <a:r>
              <a:rPr lang="en-CA" sz="3600" dirty="0">
                <a:solidFill>
                  <a:schemeClr val="bg1"/>
                </a:solidFill>
                <a:latin typeface="Times New Roman" pitchFamily="18" charset="0"/>
                <a:cs typeface="Times New Roman" pitchFamily="18" charset="0"/>
              </a:rPr>
              <a:t>Why small technology businesses fail to grow</a:t>
            </a:r>
          </a:p>
        </p:txBody>
      </p:sp>
      <p:sp>
        <p:nvSpPr>
          <p:cNvPr id="3" name="Subtitle 2"/>
          <p:cNvSpPr>
            <a:spLocks noGrp="1"/>
          </p:cNvSpPr>
          <p:nvPr>
            <p:ph type="subTitle" idx="1"/>
          </p:nvPr>
        </p:nvSpPr>
        <p:spPr>
          <a:xfrm>
            <a:off x="4788024" y="3861049"/>
            <a:ext cx="3355231" cy="1971628"/>
          </a:xfrm>
        </p:spPr>
        <p:txBody>
          <a:bodyPr/>
          <a:lstStyle/>
          <a:p>
            <a:pPr algn="r"/>
            <a:r>
              <a:rPr lang="en-CA" sz="2800" dirty="0">
                <a:solidFill>
                  <a:schemeClr val="tx1"/>
                </a:solidFill>
              </a:rPr>
              <a:t>Prepared by:</a:t>
            </a:r>
          </a:p>
          <a:p>
            <a:pPr algn="r"/>
            <a:r>
              <a:rPr lang="en-CA" sz="1800" dirty="0">
                <a:solidFill>
                  <a:schemeClr val="tx1"/>
                </a:solidFill>
              </a:rPr>
              <a:t>Alberta Council of Technologies Society</a:t>
            </a:r>
          </a:p>
        </p:txBody>
      </p:sp>
      <p:sp>
        <p:nvSpPr>
          <p:cNvPr id="7" name="Slide Number Placeholder 6"/>
          <p:cNvSpPr>
            <a:spLocks noGrp="1"/>
          </p:cNvSpPr>
          <p:nvPr>
            <p:ph type="sldNum" sz="quarter" idx="12"/>
          </p:nvPr>
        </p:nvSpPr>
        <p:spPr/>
        <p:txBody>
          <a:bodyPr/>
          <a:lstStyle/>
          <a:p>
            <a:fld id="{D72EBCED-8011-43B5-B186-20EF35E92EE1}" type="slidenum">
              <a:rPr lang="en-CA" smtClean="0"/>
              <a:t>1</a:t>
            </a:fld>
            <a:endParaRPr lang="en-CA"/>
          </a:p>
        </p:txBody>
      </p:sp>
      <p:pic>
        <p:nvPicPr>
          <p:cNvPr id="4" name="Picture 3">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04759" y="4934556"/>
            <a:ext cx="1624584" cy="637032"/>
          </a:xfrm>
          <a:prstGeom prst="rect">
            <a:avLst/>
          </a:prstGeom>
        </p:spPr>
      </p:pic>
      <p:sp>
        <p:nvSpPr>
          <p:cNvPr id="5" name="Subtitle 2"/>
          <p:cNvSpPr txBox="1">
            <a:spLocks/>
          </p:cNvSpPr>
          <p:nvPr/>
        </p:nvSpPr>
        <p:spPr>
          <a:xfrm>
            <a:off x="683568" y="3861049"/>
            <a:ext cx="3384376" cy="178915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en-CA" sz="2800" dirty="0">
                <a:solidFill>
                  <a:schemeClr val="tx1"/>
                </a:solidFill>
              </a:rPr>
              <a:t>Prepared for:</a:t>
            </a:r>
          </a:p>
          <a:p>
            <a:pPr algn="r"/>
            <a:r>
              <a:rPr lang="en-CA" sz="1800" dirty="0">
                <a:solidFill>
                  <a:schemeClr val="tx1"/>
                </a:solidFill>
              </a:rPr>
              <a:t>Institute of Certified Management Consultants of Alberta</a:t>
            </a:r>
          </a:p>
          <a:p>
            <a:pPr algn="r"/>
            <a:endParaRPr lang="en-CA" sz="1800" dirty="0"/>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55551" y="5123850"/>
            <a:ext cx="2381583" cy="447738"/>
          </a:xfrm>
          <a:prstGeom prst="rect">
            <a:avLst/>
          </a:prstGeom>
        </p:spPr>
      </p:pic>
      <p:sp>
        <p:nvSpPr>
          <p:cNvPr id="8" name="Oval 7"/>
          <p:cNvSpPr/>
          <p:nvPr/>
        </p:nvSpPr>
        <p:spPr>
          <a:xfrm>
            <a:off x="800949" y="1124744"/>
            <a:ext cx="7704856" cy="2016224"/>
          </a:xfrm>
          <a:prstGeom prst="ellipse">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TextBox 10"/>
          <p:cNvSpPr txBox="1"/>
          <p:nvPr/>
        </p:nvSpPr>
        <p:spPr>
          <a:xfrm>
            <a:off x="1708451" y="1772816"/>
            <a:ext cx="6305104" cy="954107"/>
          </a:xfrm>
          <a:prstGeom prst="rect">
            <a:avLst/>
          </a:prstGeom>
          <a:noFill/>
        </p:spPr>
        <p:txBody>
          <a:bodyPr wrap="square" rtlCol="0">
            <a:spAutoFit/>
          </a:bodyPr>
          <a:lstStyle/>
          <a:p>
            <a:pPr algn="ctr"/>
            <a:r>
              <a:rPr lang="en-CA" sz="3200" dirty="0"/>
              <a:t>The Missing “M” in SME – </a:t>
            </a:r>
            <a:r>
              <a:rPr lang="en-CA" sz="2400" dirty="0"/>
              <a:t>Why small technology businesses fail to grow</a:t>
            </a:r>
          </a:p>
        </p:txBody>
      </p:sp>
      <p:sp>
        <p:nvSpPr>
          <p:cNvPr id="2" name="TextBox 1">
            <a:extLst>
              <a:ext uri="{FF2B5EF4-FFF2-40B4-BE49-F238E27FC236}">
                <a16:creationId xmlns:a16="http://schemas.microsoft.com/office/drawing/2014/main" id="{77C19E82-E2A6-A564-3C5D-6F5C9ABB4CE8}"/>
              </a:ext>
            </a:extLst>
          </p:cNvPr>
          <p:cNvSpPr txBox="1"/>
          <p:nvPr/>
        </p:nvSpPr>
        <p:spPr>
          <a:xfrm>
            <a:off x="7452320" y="6237312"/>
            <a:ext cx="652743" cy="369332"/>
          </a:xfrm>
          <a:prstGeom prst="rect">
            <a:avLst/>
          </a:prstGeom>
          <a:noFill/>
        </p:spPr>
        <p:txBody>
          <a:bodyPr wrap="none" rtlCol="0">
            <a:spAutoFit/>
          </a:bodyPr>
          <a:lstStyle/>
          <a:p>
            <a:r>
              <a:rPr lang="en-CA" dirty="0"/>
              <a:t>2014</a:t>
            </a:r>
          </a:p>
        </p:txBody>
      </p:sp>
    </p:spTree>
    <p:extLst>
      <p:ext uri="{BB962C8B-B14F-4D97-AF65-F5344CB8AC3E}">
        <p14:creationId xmlns:p14="http://schemas.microsoft.com/office/powerpoint/2010/main" val="21658212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9120" y="188640"/>
            <a:ext cx="8229600" cy="994122"/>
          </a:xfrm>
        </p:spPr>
        <p:txBody>
          <a:bodyPr>
            <a:normAutofit/>
          </a:bodyPr>
          <a:lstStyle/>
          <a:p>
            <a:r>
              <a:rPr lang="en-CA" sz="3200" dirty="0"/>
              <a:t>Recommendations … continued</a:t>
            </a:r>
          </a:p>
        </p:txBody>
      </p:sp>
      <p:sp>
        <p:nvSpPr>
          <p:cNvPr id="3" name="Slide Number Placeholder 2"/>
          <p:cNvSpPr>
            <a:spLocks noGrp="1"/>
          </p:cNvSpPr>
          <p:nvPr>
            <p:ph type="sldNum" sz="quarter" idx="12"/>
          </p:nvPr>
        </p:nvSpPr>
        <p:spPr/>
        <p:txBody>
          <a:bodyPr/>
          <a:lstStyle/>
          <a:p>
            <a:fld id="{D72EBCED-8011-43B5-B186-20EF35E92EE1}" type="slidenum">
              <a:rPr lang="en-CA" smtClean="0"/>
              <a:t>10</a:t>
            </a:fld>
            <a:endParaRPr lang="en-CA"/>
          </a:p>
        </p:txBody>
      </p:sp>
      <p:sp>
        <p:nvSpPr>
          <p:cNvPr id="4" name="TextBox 3"/>
          <p:cNvSpPr txBox="1"/>
          <p:nvPr/>
        </p:nvSpPr>
        <p:spPr>
          <a:xfrm>
            <a:off x="761492" y="1196752"/>
            <a:ext cx="7704856" cy="5078313"/>
          </a:xfrm>
          <a:prstGeom prst="rect">
            <a:avLst/>
          </a:prstGeom>
          <a:noFill/>
        </p:spPr>
        <p:txBody>
          <a:bodyPr wrap="square" rtlCol="0">
            <a:spAutoFit/>
          </a:bodyPr>
          <a:lstStyle/>
          <a:p>
            <a:r>
              <a:rPr lang="en-US" b="1" dirty="0"/>
              <a:t>#3.  Banking. Restore the role of banks as commercial lenders.</a:t>
            </a:r>
          </a:p>
          <a:p>
            <a:endParaRPr lang="en-US" b="1" dirty="0"/>
          </a:p>
          <a:p>
            <a:r>
              <a:rPr lang="en-US" dirty="0"/>
              <a:t>Proposal 3.1.  Establish a task force of government policy makers, tax authorities, accounting professionals and corporate leaders to translate society's asset management protocols from the declining industrial era assets to the creative assets of the knowledge-based economy. </a:t>
            </a:r>
            <a:endParaRPr lang="en-CA" dirty="0"/>
          </a:p>
          <a:p>
            <a:endParaRPr lang="en-CA" dirty="0"/>
          </a:p>
          <a:p>
            <a:r>
              <a:rPr lang="en-US" b="1" dirty="0"/>
              <a:t>#4. Policies &amp; Practices. Revise procurement and regulatory, advisory and funding practices to support the development and retention of Alberta innovation and innovators and the attraction of foreign partners.</a:t>
            </a:r>
          </a:p>
          <a:p>
            <a:endParaRPr lang="en-CA" dirty="0"/>
          </a:p>
          <a:p>
            <a:r>
              <a:rPr lang="en-US" dirty="0"/>
              <a:t>Proposal 4.1.  Review procurement practices to support small business bidding and the aggregation of bidders.</a:t>
            </a:r>
            <a:endParaRPr lang="en-CA" dirty="0"/>
          </a:p>
          <a:p>
            <a:r>
              <a:rPr lang="en-US" dirty="0"/>
              <a:t>Proposal 4.2</a:t>
            </a:r>
            <a:r>
              <a:rPr lang="en-US"/>
              <a:t>.  Review </a:t>
            </a:r>
            <a:r>
              <a:rPr lang="en-US" dirty="0"/>
              <a:t>public funding and investment  practices to ensure the return on investment remains with Alberta.</a:t>
            </a:r>
            <a:endParaRPr lang="en-CA" dirty="0"/>
          </a:p>
          <a:p>
            <a:r>
              <a:rPr lang="en-US" dirty="0"/>
              <a:t>Proposal 4.3.  Establish an industry advisory to provide recommendations to government, corporations and NGOs on measures for increasing their accountability and effectively serving small business survival and success.</a:t>
            </a:r>
            <a:endParaRPr lang="en-CA" dirty="0"/>
          </a:p>
        </p:txBody>
      </p:sp>
    </p:spTree>
    <p:extLst>
      <p:ext uri="{BB962C8B-B14F-4D97-AF65-F5344CB8AC3E}">
        <p14:creationId xmlns:p14="http://schemas.microsoft.com/office/powerpoint/2010/main" val="3934399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8076"/>
            <a:ext cx="8229600" cy="634082"/>
          </a:xfrm>
        </p:spPr>
        <p:txBody>
          <a:bodyPr>
            <a:normAutofit fontScale="90000"/>
          </a:bodyPr>
          <a:lstStyle/>
          <a:p>
            <a:r>
              <a:rPr lang="en-CA" sz="3600" dirty="0"/>
              <a:t>Report Highlights – </a:t>
            </a:r>
            <a:r>
              <a:rPr lang="en-CA" sz="3100" dirty="0"/>
              <a:t>Who participated?</a:t>
            </a:r>
            <a:br>
              <a:rPr lang="en-CA" sz="3600" dirty="0"/>
            </a:br>
            <a:endParaRPr lang="en-CA" sz="2000" dirty="0"/>
          </a:p>
        </p:txBody>
      </p:sp>
      <p:sp>
        <p:nvSpPr>
          <p:cNvPr id="3" name="Content Placeholder 2"/>
          <p:cNvSpPr>
            <a:spLocks noGrp="1"/>
          </p:cNvSpPr>
          <p:nvPr>
            <p:ph sz="half" idx="1"/>
          </p:nvPr>
        </p:nvSpPr>
        <p:spPr>
          <a:xfrm>
            <a:off x="611560" y="1196752"/>
            <a:ext cx="4176464" cy="5256584"/>
          </a:xfrm>
        </p:spPr>
        <p:txBody>
          <a:bodyPr>
            <a:normAutofit fontScale="25000" lnSpcReduction="20000"/>
          </a:bodyPr>
          <a:lstStyle/>
          <a:p>
            <a:pPr marL="0" indent="0">
              <a:buNone/>
            </a:pPr>
            <a:r>
              <a:rPr lang="en-CA" sz="5600" b="1" dirty="0"/>
              <a:t>On-line Survey of </a:t>
            </a:r>
            <a:r>
              <a:rPr lang="en-CA" sz="5600" b="1" dirty="0" err="1"/>
              <a:t>ABCtech’s</a:t>
            </a:r>
            <a:r>
              <a:rPr lang="en-CA" sz="5600" b="1" dirty="0"/>
              <a:t> 15,000 subscribers </a:t>
            </a:r>
            <a:r>
              <a:rPr lang="en-CA" sz="5600" dirty="0"/>
              <a:t>sharing “an interest in the commercialization of emerging technologies”                                N=169</a:t>
            </a:r>
          </a:p>
          <a:p>
            <a:r>
              <a:rPr lang="en-CA" sz="4800" b="1" dirty="0">
                <a:solidFill>
                  <a:srgbClr val="FF0000"/>
                </a:solidFill>
              </a:rPr>
              <a:t>Great interest from Management (30%), InfoTech (28%), Engineering (25%), Energy (25%) and Research (20%)  </a:t>
            </a:r>
          </a:p>
          <a:p>
            <a:r>
              <a:rPr lang="en-CA" sz="4800" b="1" dirty="0">
                <a:solidFill>
                  <a:srgbClr val="FF0000"/>
                </a:solidFill>
              </a:rPr>
              <a:t>Higher interest than expected for Management (+25.6%) and Engineering (+22.5%)</a:t>
            </a:r>
          </a:p>
          <a:p>
            <a:r>
              <a:rPr lang="en-CA" sz="4800" b="1" dirty="0">
                <a:solidFill>
                  <a:srgbClr val="FF0000"/>
                </a:solidFill>
              </a:rPr>
              <a:t>73% of respondents are operating an SME; 1/3</a:t>
            </a:r>
            <a:r>
              <a:rPr lang="en-CA" sz="4800" b="1" baseline="30000" dirty="0">
                <a:solidFill>
                  <a:srgbClr val="FF0000"/>
                </a:solidFill>
              </a:rPr>
              <a:t>rd</a:t>
            </a:r>
            <a:r>
              <a:rPr lang="en-CA" sz="4800" b="1" dirty="0">
                <a:solidFill>
                  <a:srgbClr val="FF0000"/>
                </a:solidFill>
              </a:rPr>
              <a:t> are exporting</a:t>
            </a:r>
          </a:p>
          <a:p>
            <a:r>
              <a:rPr lang="en-CA" sz="4800" b="1" dirty="0">
                <a:solidFill>
                  <a:srgbClr val="FF0000"/>
                </a:solidFill>
              </a:rPr>
              <a:t>50% of SMEs are growing fast or moderate</a:t>
            </a:r>
          </a:p>
          <a:p>
            <a:pPr marL="0" indent="0">
              <a:buNone/>
            </a:pPr>
            <a:endParaRPr lang="en-CA" sz="2000" dirty="0"/>
          </a:p>
          <a:p>
            <a:pPr marL="0" indent="0">
              <a:buNone/>
            </a:pPr>
            <a:r>
              <a:rPr lang="en-CA" sz="4400" b="1" u="sng" dirty="0"/>
              <a:t>The top 3 industry interests of those – </a:t>
            </a:r>
            <a:endParaRPr lang="en-CA" sz="4400" b="1" dirty="0"/>
          </a:p>
          <a:p>
            <a:pPr marL="0" indent="0">
              <a:spcBef>
                <a:spcPts val="250"/>
              </a:spcBef>
              <a:buNone/>
            </a:pPr>
            <a:r>
              <a:rPr lang="en-CA" sz="4400" b="1" dirty="0"/>
              <a:t>		          </a:t>
            </a:r>
            <a:r>
              <a:rPr lang="en-CA" sz="4400" b="1" u="sng" dirty="0"/>
              <a:t>Surveyed </a:t>
            </a:r>
            <a:r>
              <a:rPr lang="en-CA" sz="4400" b="1" u="sng" dirty="0" err="1"/>
              <a:t>vs</a:t>
            </a:r>
            <a:r>
              <a:rPr lang="en-CA" sz="4400" b="1" u="sng" dirty="0"/>
              <a:t> Responded</a:t>
            </a:r>
            <a:endParaRPr lang="en-CA" sz="4400" b="1" dirty="0"/>
          </a:p>
          <a:p>
            <a:pPr marL="0" indent="0">
              <a:spcBef>
                <a:spcPts val="350"/>
              </a:spcBef>
              <a:buNone/>
            </a:pPr>
            <a:r>
              <a:rPr lang="en-CA" sz="4400" b="1" dirty="0"/>
              <a:t>Management &amp; Strategy            	              </a:t>
            </a:r>
            <a:r>
              <a:rPr lang="en-CA" sz="4400" dirty="0"/>
              <a:t>4.4%      </a:t>
            </a:r>
            <a:r>
              <a:rPr lang="en-CA" sz="4400" dirty="0" err="1"/>
              <a:t>vs</a:t>
            </a:r>
            <a:r>
              <a:rPr lang="en-CA" sz="4400" b="1" dirty="0"/>
              <a:t>    30%    +25.6%</a:t>
            </a:r>
            <a:endParaRPr lang="en-CA" sz="4400" dirty="0"/>
          </a:p>
          <a:p>
            <a:pPr marL="0" indent="0">
              <a:buNone/>
            </a:pPr>
            <a:r>
              <a:rPr lang="en-CA" sz="4400" b="1" dirty="0"/>
              <a:t>Engineering &amp; Design	             </a:t>
            </a:r>
            <a:r>
              <a:rPr lang="en-CA" sz="4400" dirty="0"/>
              <a:t> 2.5%</a:t>
            </a:r>
            <a:r>
              <a:rPr lang="en-CA" sz="4400" b="1" dirty="0"/>
              <a:t>      </a:t>
            </a:r>
            <a:r>
              <a:rPr lang="en-CA" sz="4400" dirty="0" err="1"/>
              <a:t>vs</a:t>
            </a:r>
            <a:r>
              <a:rPr lang="en-CA" sz="4400" b="1" dirty="0"/>
              <a:t>    25%    +22.5%</a:t>
            </a:r>
            <a:endParaRPr lang="en-CA" sz="4400" dirty="0"/>
          </a:p>
          <a:p>
            <a:pPr marL="0" indent="0">
              <a:buNone/>
            </a:pPr>
            <a:r>
              <a:rPr lang="en-CA" sz="4400" dirty="0"/>
              <a:t>Manufacturing &amp; Export                             1.5%      </a:t>
            </a:r>
            <a:r>
              <a:rPr lang="en-CA" sz="4400" dirty="0" err="1"/>
              <a:t>vs</a:t>
            </a:r>
            <a:r>
              <a:rPr lang="en-CA" sz="4400" dirty="0"/>
              <a:t>    16%    +14.5%</a:t>
            </a:r>
          </a:p>
          <a:p>
            <a:pPr marL="0" indent="0">
              <a:buNone/>
            </a:pPr>
            <a:r>
              <a:rPr lang="en-CA" sz="4400" dirty="0"/>
              <a:t>Agriculture &amp; Food processing                  1.6%      </a:t>
            </a:r>
            <a:r>
              <a:rPr lang="en-CA" sz="4400" dirty="0" err="1"/>
              <a:t>vs</a:t>
            </a:r>
            <a:r>
              <a:rPr lang="en-CA" sz="4400" dirty="0"/>
              <a:t>    15%    +13.4%</a:t>
            </a:r>
          </a:p>
          <a:p>
            <a:pPr marL="0" indent="0">
              <a:buNone/>
            </a:pPr>
            <a:r>
              <a:rPr lang="en-CA" sz="4400" dirty="0"/>
              <a:t>InfoTech &amp; Analytics                     	            15.1%      </a:t>
            </a:r>
            <a:r>
              <a:rPr lang="en-CA" sz="4400" dirty="0" err="1"/>
              <a:t>vs</a:t>
            </a:r>
            <a:r>
              <a:rPr lang="en-CA" sz="4400" dirty="0"/>
              <a:t>    </a:t>
            </a:r>
            <a:r>
              <a:rPr lang="en-CA" sz="4400" b="1" dirty="0"/>
              <a:t>28%</a:t>
            </a:r>
            <a:r>
              <a:rPr lang="en-CA" sz="4400" dirty="0"/>
              <a:t>    +12.9%</a:t>
            </a:r>
          </a:p>
          <a:p>
            <a:pPr marL="0" indent="0">
              <a:buNone/>
            </a:pPr>
            <a:r>
              <a:rPr lang="en-CA" sz="4400" dirty="0"/>
              <a:t>Energy &amp; Distribution                   	            12.5%      </a:t>
            </a:r>
            <a:r>
              <a:rPr lang="en-CA" sz="4400" dirty="0" err="1"/>
              <a:t>vs</a:t>
            </a:r>
            <a:r>
              <a:rPr lang="en-CA" sz="4400" dirty="0"/>
              <a:t>    </a:t>
            </a:r>
            <a:r>
              <a:rPr lang="en-CA" sz="4400" b="1" dirty="0"/>
              <a:t>25%</a:t>
            </a:r>
            <a:r>
              <a:rPr lang="en-CA" sz="4400" dirty="0"/>
              <a:t>    +12.5%</a:t>
            </a:r>
          </a:p>
          <a:p>
            <a:pPr marL="0" indent="0">
              <a:buNone/>
            </a:pPr>
            <a:r>
              <a:rPr lang="en-CA" sz="4400" dirty="0"/>
              <a:t>Communications &amp; Marketing    	              5.2%      </a:t>
            </a:r>
            <a:r>
              <a:rPr lang="en-CA" sz="4400" dirty="0" err="1"/>
              <a:t>vs</a:t>
            </a:r>
            <a:r>
              <a:rPr lang="en-CA" sz="4400" dirty="0"/>
              <a:t>    17%    +11.8%</a:t>
            </a:r>
          </a:p>
          <a:p>
            <a:pPr marL="0" indent="0">
              <a:buNone/>
            </a:pPr>
            <a:r>
              <a:rPr lang="en-CA" sz="4400" dirty="0"/>
              <a:t>NGOs – Non-government organizations  2.8%      </a:t>
            </a:r>
            <a:r>
              <a:rPr lang="en-CA" sz="4400" dirty="0" err="1"/>
              <a:t>vs</a:t>
            </a:r>
            <a:r>
              <a:rPr lang="en-CA" sz="4400" dirty="0"/>
              <a:t>    14%    +11.2%</a:t>
            </a:r>
          </a:p>
          <a:p>
            <a:pPr marL="0" indent="0">
              <a:buNone/>
            </a:pPr>
            <a:r>
              <a:rPr lang="en-CA" sz="4400" dirty="0"/>
              <a:t>Construction &amp; Real Estate                         3.1%      </a:t>
            </a:r>
            <a:r>
              <a:rPr lang="en-CA" sz="4400" dirty="0" err="1"/>
              <a:t>vs</a:t>
            </a:r>
            <a:r>
              <a:rPr lang="en-CA" sz="4400" dirty="0"/>
              <a:t>    14%    +10.9%</a:t>
            </a:r>
          </a:p>
          <a:p>
            <a:pPr marL="0" indent="0">
              <a:buNone/>
            </a:pPr>
            <a:endParaRPr lang="en-CA" sz="4400" dirty="0"/>
          </a:p>
          <a:p>
            <a:pPr marL="0" indent="0">
              <a:buNone/>
            </a:pPr>
            <a:r>
              <a:rPr lang="en-CA" sz="4400" dirty="0"/>
              <a:t>Government &amp; Policy                   	               8.2%      </a:t>
            </a:r>
            <a:r>
              <a:rPr lang="en-CA" sz="4400" dirty="0" err="1"/>
              <a:t>vs</a:t>
            </a:r>
            <a:r>
              <a:rPr lang="en-CA" sz="4400" dirty="0"/>
              <a:t>    17%    +  8.8%</a:t>
            </a:r>
          </a:p>
          <a:p>
            <a:pPr marL="0" indent="0">
              <a:buNone/>
            </a:pPr>
            <a:r>
              <a:rPr lang="en-CA" sz="4400" dirty="0"/>
              <a:t>Education &amp; Research                               12.2%      </a:t>
            </a:r>
            <a:r>
              <a:rPr lang="en-CA" sz="4400" dirty="0" err="1"/>
              <a:t>vs</a:t>
            </a:r>
            <a:r>
              <a:rPr lang="en-CA" sz="4400" dirty="0"/>
              <a:t>    </a:t>
            </a:r>
            <a:r>
              <a:rPr lang="en-CA" sz="4400" b="1" dirty="0"/>
              <a:t>20%</a:t>
            </a:r>
            <a:r>
              <a:rPr lang="en-CA" sz="4400" dirty="0"/>
              <a:t>    +  7.8%</a:t>
            </a:r>
          </a:p>
          <a:p>
            <a:pPr marL="0" indent="0">
              <a:buNone/>
            </a:pPr>
            <a:r>
              <a:rPr lang="en-CA" sz="4400" dirty="0"/>
              <a:t>Health &amp; </a:t>
            </a:r>
            <a:r>
              <a:rPr lang="en-CA" sz="4400" dirty="0" err="1"/>
              <a:t>BioTech</a:t>
            </a:r>
            <a:r>
              <a:rPr lang="en-CA" sz="4400" dirty="0"/>
              <a:t>                         	               4.8%      </a:t>
            </a:r>
            <a:r>
              <a:rPr lang="en-CA" sz="4400" dirty="0" err="1"/>
              <a:t>vs</a:t>
            </a:r>
            <a:r>
              <a:rPr lang="en-CA" sz="4400" dirty="0"/>
              <a:t>    12%    +  7.2%</a:t>
            </a:r>
          </a:p>
          <a:p>
            <a:pPr marL="0" indent="0">
              <a:buNone/>
            </a:pPr>
            <a:r>
              <a:rPr lang="en-CA" sz="4400" dirty="0"/>
              <a:t>Finance, HR and Legal                  	             11.0%      </a:t>
            </a:r>
            <a:r>
              <a:rPr lang="en-CA" sz="4400" dirty="0" err="1"/>
              <a:t>vs</a:t>
            </a:r>
            <a:r>
              <a:rPr lang="en-CA" sz="4400" dirty="0"/>
              <a:t>    17%    +  6.0%</a:t>
            </a:r>
          </a:p>
          <a:p>
            <a:pPr marL="0" indent="0">
              <a:buNone/>
            </a:pPr>
            <a:r>
              <a:rPr lang="en-CA" sz="4400" dirty="0"/>
              <a:t>Environment &amp; </a:t>
            </a:r>
            <a:r>
              <a:rPr lang="en-CA" sz="4400" dirty="0" err="1"/>
              <a:t>CleanTech</a:t>
            </a:r>
            <a:r>
              <a:rPr lang="en-CA" sz="4400" dirty="0"/>
              <a:t>           	             10.7%      </a:t>
            </a:r>
            <a:r>
              <a:rPr lang="en-CA" sz="4400" dirty="0" err="1"/>
              <a:t>vs</a:t>
            </a:r>
            <a:r>
              <a:rPr lang="en-CA" sz="4400" dirty="0"/>
              <a:t>    16%    +  5.3%</a:t>
            </a:r>
          </a:p>
          <a:p>
            <a:pPr marL="0" indent="0">
              <a:buNone/>
            </a:pPr>
            <a:r>
              <a:rPr lang="en-CA" sz="4400" dirty="0"/>
              <a:t>Entertainment &amp; Hospitality	              1.6%       </a:t>
            </a:r>
            <a:r>
              <a:rPr lang="en-CA" sz="4400" dirty="0" err="1"/>
              <a:t>vs</a:t>
            </a:r>
            <a:r>
              <a:rPr lang="en-CA" sz="4400" dirty="0"/>
              <a:t>      6%    +  4.4%</a:t>
            </a:r>
          </a:p>
          <a:p>
            <a:pPr marL="0" indent="0">
              <a:buNone/>
            </a:pPr>
            <a:r>
              <a:rPr lang="en-CA" sz="4400" dirty="0"/>
              <a:t>Forestry &amp; Wood Products	              1.1%       </a:t>
            </a:r>
            <a:r>
              <a:rPr lang="en-CA" sz="4400" dirty="0" err="1"/>
              <a:t>vs</a:t>
            </a:r>
            <a:r>
              <a:rPr lang="en-CA" sz="4400" dirty="0"/>
              <a:t>      5%    +  3.9%</a:t>
            </a:r>
          </a:p>
          <a:p>
            <a:pPr marL="0" indent="0">
              <a:buNone/>
            </a:pPr>
            <a:r>
              <a:rPr lang="en-CA" sz="4400" dirty="0"/>
              <a:t>Transportation &amp; Logistics	              1.6%       </a:t>
            </a:r>
            <a:r>
              <a:rPr lang="en-CA" sz="4400" dirty="0" err="1"/>
              <a:t>vs</a:t>
            </a:r>
            <a:r>
              <a:rPr lang="en-CA" sz="4400" dirty="0"/>
              <a:t>      4%    +  2.4%</a:t>
            </a:r>
          </a:p>
        </p:txBody>
      </p:sp>
      <p:pic>
        <p:nvPicPr>
          <p:cNvPr id="8" name="Content Placeholder 7"/>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4917671" y="1701872"/>
            <a:ext cx="3499658" cy="4535440"/>
          </a:xfrm>
        </p:spPr>
      </p:pic>
      <p:sp>
        <p:nvSpPr>
          <p:cNvPr id="10" name="Slide Number Placeholder 9"/>
          <p:cNvSpPr>
            <a:spLocks noGrp="1"/>
          </p:cNvSpPr>
          <p:nvPr>
            <p:ph type="sldNum" sz="quarter" idx="12"/>
          </p:nvPr>
        </p:nvSpPr>
        <p:spPr/>
        <p:txBody>
          <a:bodyPr/>
          <a:lstStyle/>
          <a:p>
            <a:fld id="{D72EBCED-8011-43B5-B186-20EF35E92EE1}" type="slidenum">
              <a:rPr lang="en-CA" smtClean="0"/>
              <a:t>2</a:t>
            </a:fld>
            <a:endParaRPr lang="en-CA"/>
          </a:p>
        </p:txBody>
      </p:sp>
      <p:sp>
        <p:nvSpPr>
          <p:cNvPr id="9" name="TextBox 8"/>
          <p:cNvSpPr txBox="1"/>
          <p:nvPr/>
        </p:nvSpPr>
        <p:spPr>
          <a:xfrm>
            <a:off x="4932040" y="1124744"/>
            <a:ext cx="3456384" cy="523220"/>
          </a:xfrm>
          <a:prstGeom prst="rect">
            <a:avLst/>
          </a:prstGeom>
          <a:noFill/>
        </p:spPr>
        <p:txBody>
          <a:bodyPr wrap="square" rtlCol="0">
            <a:spAutoFit/>
          </a:bodyPr>
          <a:lstStyle/>
          <a:p>
            <a:r>
              <a:rPr lang="en-CA" sz="1400" b="1" dirty="0"/>
              <a:t>Site consultations </a:t>
            </a:r>
            <a:r>
              <a:rPr lang="en-CA" sz="1400" dirty="0"/>
              <a:t>– Nine 1.5-hr. workshops co-hosted across the province.            N = 70</a:t>
            </a:r>
          </a:p>
        </p:txBody>
      </p:sp>
    </p:spTree>
    <p:extLst>
      <p:ext uri="{BB962C8B-B14F-4D97-AF65-F5344CB8AC3E}">
        <p14:creationId xmlns:p14="http://schemas.microsoft.com/office/powerpoint/2010/main" val="398990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03648" y="476672"/>
            <a:ext cx="6408712" cy="584775"/>
          </a:xfrm>
          <a:prstGeom prst="rect">
            <a:avLst/>
          </a:prstGeom>
          <a:noFill/>
        </p:spPr>
        <p:txBody>
          <a:bodyPr wrap="square" rtlCol="0">
            <a:spAutoFit/>
          </a:bodyPr>
          <a:lstStyle/>
          <a:p>
            <a:r>
              <a:rPr lang="en-CA" sz="3200" dirty="0"/>
              <a:t>Report Highlights - BACKGROUND</a:t>
            </a:r>
          </a:p>
        </p:txBody>
      </p:sp>
      <p:sp>
        <p:nvSpPr>
          <p:cNvPr id="3" name="TextBox 2"/>
          <p:cNvSpPr txBox="1"/>
          <p:nvPr/>
        </p:nvSpPr>
        <p:spPr>
          <a:xfrm>
            <a:off x="899592" y="1268760"/>
            <a:ext cx="7344816" cy="646331"/>
          </a:xfrm>
          <a:prstGeom prst="rect">
            <a:avLst/>
          </a:prstGeom>
          <a:noFill/>
        </p:spPr>
        <p:txBody>
          <a:bodyPr wrap="square" rtlCol="0">
            <a:spAutoFit/>
          </a:bodyPr>
          <a:lstStyle/>
          <a:p>
            <a:r>
              <a:rPr lang="en-CA" dirty="0"/>
              <a:t>The Issue – Few small technology businesses fail to survive and even fewer ever grow to medium  (99+ employees).  About growth, the Survey revealed:</a:t>
            </a:r>
          </a:p>
        </p:txBody>
      </p:sp>
      <p:sp>
        <p:nvSpPr>
          <p:cNvPr id="4" name="TextBox 3"/>
          <p:cNvSpPr txBox="1"/>
          <p:nvPr/>
        </p:nvSpPr>
        <p:spPr>
          <a:xfrm>
            <a:off x="899592" y="1988840"/>
            <a:ext cx="7272808" cy="3970318"/>
          </a:xfrm>
          <a:prstGeom prst="rect">
            <a:avLst/>
          </a:prstGeom>
          <a:noFill/>
        </p:spPr>
        <p:txBody>
          <a:bodyPr wrap="square" rtlCol="0">
            <a:spAutoFit/>
          </a:bodyPr>
          <a:lstStyle/>
          <a:p>
            <a:pPr marL="285750" indent="-285750">
              <a:buFont typeface="Arial" pitchFamily="34" charset="0"/>
              <a:buChar char="•"/>
            </a:pPr>
            <a:r>
              <a:rPr lang="en-US" dirty="0"/>
              <a:t>GROWTH IS IMPORTANT to all respondents and very/most important to  those operating SMEs, more so than for those in public services and others not in an operating enterprise. Growth may increase in importance as SMEs grow in size.</a:t>
            </a:r>
          </a:p>
          <a:p>
            <a:pPr marL="285750" indent="-285750">
              <a:buFont typeface="Arial" pitchFamily="34" charset="0"/>
              <a:buChar char="•"/>
            </a:pPr>
            <a:r>
              <a:rPr lang="en-US" dirty="0"/>
              <a:t>GROWING.  Half of those </a:t>
            </a:r>
            <a:r>
              <a:rPr lang="en-US" u="sng" dirty="0"/>
              <a:t>operating an SME </a:t>
            </a:r>
            <a:r>
              <a:rPr lang="en-US" dirty="0"/>
              <a:t>are growing, the other half are </a:t>
            </a:r>
            <a:r>
              <a:rPr lang="en-CA" dirty="0"/>
              <a:t>growing slowly or not at all – excluding start-ups where it was too early to tell. </a:t>
            </a:r>
          </a:p>
          <a:p>
            <a:pPr marL="285750" lvl="0" indent="-285750">
              <a:buFont typeface="Arial" pitchFamily="34" charset="0"/>
              <a:buChar char="•"/>
            </a:pPr>
            <a:r>
              <a:rPr lang="en-US" dirty="0"/>
              <a:t>INTERESTS of the 50% operating fast/moderately growing SMEs include Engineering and Construction along with Entertainment and Forestry AND least likely mentioned by slow or no growth SMEs.  These are competitive private sector industries.</a:t>
            </a:r>
          </a:p>
          <a:p>
            <a:pPr marL="285750" indent="-285750">
              <a:buFont typeface="Arial" pitchFamily="34" charset="0"/>
              <a:buChar char="•"/>
            </a:pPr>
            <a:r>
              <a:rPr lang="en-US" dirty="0"/>
              <a:t>INTERESTS of the 50% operating no/slow growing SMEs include Government, Education &amp; Research, and Health AND least likely mentioned for fast/moderately growing SMEs. These are public services.</a:t>
            </a:r>
            <a:endParaRPr lang="en-CA" dirty="0"/>
          </a:p>
        </p:txBody>
      </p:sp>
      <p:sp>
        <p:nvSpPr>
          <p:cNvPr id="7" name="Slide Number Placeholder 6"/>
          <p:cNvSpPr>
            <a:spLocks noGrp="1"/>
          </p:cNvSpPr>
          <p:nvPr>
            <p:ph type="sldNum" sz="quarter" idx="12"/>
          </p:nvPr>
        </p:nvSpPr>
        <p:spPr/>
        <p:txBody>
          <a:bodyPr/>
          <a:lstStyle/>
          <a:p>
            <a:fld id="{D72EBCED-8011-43B5-B186-20EF35E92EE1}" type="slidenum">
              <a:rPr lang="en-CA" smtClean="0"/>
              <a:t>3</a:t>
            </a:fld>
            <a:endParaRPr lang="en-CA"/>
          </a:p>
        </p:txBody>
      </p:sp>
    </p:spTree>
    <p:extLst>
      <p:ext uri="{BB962C8B-B14F-4D97-AF65-F5344CB8AC3E}">
        <p14:creationId xmlns:p14="http://schemas.microsoft.com/office/powerpoint/2010/main" val="1592591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620688"/>
            <a:ext cx="7272808" cy="584775"/>
          </a:xfrm>
          <a:prstGeom prst="rect">
            <a:avLst/>
          </a:prstGeom>
          <a:noFill/>
        </p:spPr>
        <p:txBody>
          <a:bodyPr wrap="square" rtlCol="0">
            <a:spAutoFit/>
          </a:bodyPr>
          <a:lstStyle/>
          <a:p>
            <a:r>
              <a:rPr lang="en-CA" sz="3200" dirty="0"/>
              <a:t>Report Highlights – Important for growth?</a:t>
            </a:r>
          </a:p>
        </p:txBody>
      </p:sp>
      <p:graphicFrame>
        <p:nvGraphicFramePr>
          <p:cNvPr id="4" name="Table 3"/>
          <p:cNvGraphicFramePr>
            <a:graphicFrameLocks noGrp="1"/>
          </p:cNvGraphicFramePr>
          <p:nvPr>
            <p:extLst>
              <p:ext uri="{D42A27DB-BD31-4B8C-83A1-F6EECF244321}">
                <p14:modId xmlns:p14="http://schemas.microsoft.com/office/powerpoint/2010/main" val="2274352554"/>
              </p:ext>
            </p:extLst>
          </p:nvPr>
        </p:nvGraphicFramePr>
        <p:xfrm>
          <a:off x="971600" y="3284984"/>
          <a:ext cx="7056784" cy="1974494"/>
        </p:xfrm>
        <a:graphic>
          <a:graphicData uri="http://schemas.openxmlformats.org/drawingml/2006/table">
            <a:tbl>
              <a:tblPr firstRow="1" firstCol="1" bandRow="1">
                <a:tableStyleId>{5C22544A-7EE6-4342-B048-85BDC9FD1C3A}</a:tableStyleId>
              </a:tblPr>
              <a:tblGrid>
                <a:gridCol w="3528392">
                  <a:extLst>
                    <a:ext uri="{9D8B030D-6E8A-4147-A177-3AD203B41FA5}">
                      <a16:colId xmlns:a16="http://schemas.microsoft.com/office/drawing/2014/main" val="20000"/>
                    </a:ext>
                  </a:extLst>
                </a:gridCol>
                <a:gridCol w="3528392">
                  <a:extLst>
                    <a:ext uri="{9D8B030D-6E8A-4147-A177-3AD203B41FA5}">
                      <a16:colId xmlns:a16="http://schemas.microsoft.com/office/drawing/2014/main" val="20001"/>
                    </a:ext>
                  </a:extLst>
                </a:gridCol>
              </a:tblGrid>
              <a:tr h="243220">
                <a:tc>
                  <a:txBody>
                    <a:bodyPr/>
                    <a:lstStyle/>
                    <a:p>
                      <a:pPr marL="408940">
                        <a:spcAft>
                          <a:spcPts val="0"/>
                        </a:spcAft>
                      </a:pPr>
                      <a:r>
                        <a:rPr lang="en-CA" sz="1400" dirty="0">
                          <a:effectLst/>
                        </a:rPr>
                        <a:t>MOST IMPORTANT FOR GROWTH</a:t>
                      </a:r>
                      <a:endParaRPr lang="en-CA" sz="1400" dirty="0">
                        <a:effectLst/>
                        <a:latin typeface="Calibri"/>
                        <a:ea typeface="Calibri"/>
                        <a:cs typeface="Times New Roman"/>
                      </a:endParaRPr>
                    </a:p>
                  </a:txBody>
                  <a:tcPr marL="68580" marR="68580" marT="0" marB="0"/>
                </a:tc>
                <a:tc>
                  <a:txBody>
                    <a:bodyPr/>
                    <a:lstStyle/>
                    <a:p>
                      <a:pPr marL="408940">
                        <a:spcAft>
                          <a:spcPts val="0"/>
                        </a:spcAft>
                      </a:pPr>
                      <a:r>
                        <a:rPr lang="en-CA" sz="1400" dirty="0">
                          <a:effectLst/>
                        </a:rPr>
                        <a:t>LEAST IMPORTANT FOR GROWTH</a:t>
                      </a:r>
                      <a:endParaRPr lang="en-CA" sz="1400"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243220">
                <a:tc>
                  <a:txBody>
                    <a:bodyPr/>
                    <a:lstStyle/>
                    <a:p>
                      <a:pPr>
                        <a:spcAft>
                          <a:spcPts val="0"/>
                        </a:spcAft>
                      </a:pPr>
                      <a:r>
                        <a:rPr lang="en-CA" sz="1400" b="0" dirty="0">
                          <a:solidFill>
                            <a:schemeClr val="tx1"/>
                          </a:solidFill>
                          <a:effectLst/>
                        </a:rPr>
                        <a:t>                       Very or Moderate</a:t>
                      </a:r>
                      <a:endParaRPr lang="en-CA" sz="1400" b="0" dirty="0">
                        <a:solidFill>
                          <a:schemeClr val="tx1"/>
                        </a:solidFill>
                        <a:effectLst/>
                        <a:latin typeface="Calibri"/>
                        <a:ea typeface="Calibri"/>
                        <a:cs typeface="Times New Roman"/>
                      </a:endParaRPr>
                    </a:p>
                  </a:txBody>
                  <a:tcPr marL="68580" marR="68580" marT="0" marB="0">
                    <a:solidFill>
                      <a:schemeClr val="tx2">
                        <a:lumMod val="40000"/>
                        <a:lumOff val="60000"/>
                      </a:schemeClr>
                    </a:solidFill>
                  </a:tcPr>
                </a:tc>
                <a:tc>
                  <a:txBody>
                    <a:bodyPr/>
                    <a:lstStyle/>
                    <a:p>
                      <a:pPr indent="457200">
                        <a:spcAft>
                          <a:spcPts val="0"/>
                        </a:spcAft>
                      </a:pPr>
                      <a:r>
                        <a:rPr lang="en-CA" sz="1400" b="0" dirty="0">
                          <a:solidFill>
                            <a:schemeClr val="tx1"/>
                          </a:solidFill>
                          <a:effectLst/>
                        </a:rPr>
                        <a:t>          Not very or Not at all</a:t>
                      </a:r>
                      <a:endParaRPr lang="en-CA" sz="1400" b="0" dirty="0">
                        <a:solidFill>
                          <a:schemeClr val="tx1"/>
                        </a:solidFill>
                        <a:effectLst/>
                        <a:latin typeface="Calibri"/>
                        <a:ea typeface="Calibri"/>
                        <a:cs typeface="Times New Roman"/>
                      </a:endParaRPr>
                    </a:p>
                  </a:txBody>
                  <a:tcPr marL="68580" marR="68580" marT="0" marB="0">
                    <a:solidFill>
                      <a:schemeClr val="tx2">
                        <a:lumMod val="40000"/>
                        <a:lumOff val="60000"/>
                      </a:schemeClr>
                    </a:solidFill>
                  </a:tcPr>
                </a:tc>
                <a:extLst>
                  <a:ext uri="{0D108BD9-81ED-4DB2-BD59-A6C34878D82A}">
                    <a16:rowId xmlns:a16="http://schemas.microsoft.com/office/drawing/2014/main" val="10001"/>
                  </a:ext>
                </a:extLst>
              </a:tr>
              <a:tr h="243220">
                <a:tc>
                  <a:txBody>
                    <a:bodyPr/>
                    <a:lstStyle/>
                    <a:p>
                      <a:pPr>
                        <a:spcAft>
                          <a:spcPts val="0"/>
                        </a:spcAft>
                      </a:pPr>
                      <a:r>
                        <a:rPr lang="en-CA" sz="1400" b="0">
                          <a:solidFill>
                            <a:schemeClr val="tx1"/>
                          </a:solidFill>
                          <a:effectLst/>
                        </a:rPr>
                        <a:t>           Marketing                                 97%</a:t>
                      </a:r>
                      <a:endParaRPr lang="en-CA" sz="1400" b="0">
                        <a:solidFill>
                          <a:schemeClr val="tx1"/>
                        </a:solidFill>
                        <a:effectLst/>
                        <a:latin typeface="Calibri"/>
                        <a:ea typeface="Calibri"/>
                        <a:cs typeface="Times New Roman"/>
                      </a:endParaRPr>
                    </a:p>
                  </a:txBody>
                  <a:tcPr marL="68580" marR="68580" marT="0" marB="0">
                    <a:noFill/>
                  </a:tcPr>
                </a:tc>
                <a:tc>
                  <a:txBody>
                    <a:bodyPr/>
                    <a:lstStyle/>
                    <a:p>
                      <a:pPr marL="457200">
                        <a:spcAft>
                          <a:spcPts val="0"/>
                        </a:spcAft>
                      </a:pPr>
                      <a:r>
                        <a:rPr lang="en-CA" sz="1400" b="0">
                          <a:solidFill>
                            <a:schemeClr val="tx1"/>
                          </a:solidFill>
                          <a:effectLst/>
                        </a:rPr>
                        <a:t>Mergers &amp; Acquisitions                 39%</a:t>
                      </a:r>
                      <a:endParaRPr lang="en-CA" sz="1400" b="0">
                        <a:solidFill>
                          <a:schemeClr val="tx1"/>
                        </a:solidFill>
                        <a:effectLst/>
                        <a:latin typeface="Calibri"/>
                        <a:ea typeface="Calibri"/>
                        <a:cs typeface="Times New Roman"/>
                      </a:endParaRPr>
                    </a:p>
                  </a:txBody>
                  <a:tcPr marL="68580" marR="68580" marT="0" marB="0">
                    <a:noFill/>
                  </a:tcPr>
                </a:tc>
                <a:extLst>
                  <a:ext uri="{0D108BD9-81ED-4DB2-BD59-A6C34878D82A}">
                    <a16:rowId xmlns:a16="http://schemas.microsoft.com/office/drawing/2014/main" val="10002"/>
                  </a:ext>
                </a:extLst>
              </a:tr>
              <a:tr h="243220">
                <a:tc>
                  <a:txBody>
                    <a:bodyPr/>
                    <a:lstStyle/>
                    <a:p>
                      <a:pPr>
                        <a:spcAft>
                          <a:spcPts val="0"/>
                        </a:spcAft>
                      </a:pPr>
                      <a:r>
                        <a:rPr lang="en-CA" sz="1400" b="0">
                          <a:solidFill>
                            <a:schemeClr val="tx1"/>
                          </a:solidFill>
                          <a:effectLst/>
                        </a:rPr>
                        <a:t>           Management                           93%</a:t>
                      </a:r>
                      <a:endParaRPr lang="en-CA" sz="1400" b="0">
                        <a:solidFill>
                          <a:schemeClr val="tx1"/>
                        </a:solidFill>
                        <a:effectLst/>
                        <a:latin typeface="Calibri"/>
                        <a:ea typeface="Calibri"/>
                        <a:cs typeface="Times New Roman"/>
                      </a:endParaRPr>
                    </a:p>
                  </a:txBody>
                  <a:tcPr marL="68580" marR="68580" marT="0" marB="0">
                    <a:noFill/>
                  </a:tcPr>
                </a:tc>
                <a:tc>
                  <a:txBody>
                    <a:bodyPr/>
                    <a:lstStyle/>
                    <a:p>
                      <a:pPr marL="457200">
                        <a:spcAft>
                          <a:spcPts val="0"/>
                        </a:spcAft>
                      </a:pPr>
                      <a:r>
                        <a:rPr lang="en-CA" sz="1400" b="0">
                          <a:solidFill>
                            <a:schemeClr val="tx1"/>
                          </a:solidFill>
                          <a:effectLst/>
                        </a:rPr>
                        <a:t>Government Regulations              53%</a:t>
                      </a:r>
                      <a:endParaRPr lang="en-CA" sz="1400" b="0">
                        <a:solidFill>
                          <a:schemeClr val="tx1"/>
                        </a:solidFill>
                        <a:effectLst/>
                        <a:latin typeface="Calibri"/>
                        <a:ea typeface="Calibri"/>
                        <a:cs typeface="Times New Roman"/>
                      </a:endParaRPr>
                    </a:p>
                  </a:txBody>
                  <a:tcPr marL="68580" marR="68580" marT="0" marB="0">
                    <a:noFill/>
                  </a:tcPr>
                </a:tc>
                <a:extLst>
                  <a:ext uri="{0D108BD9-81ED-4DB2-BD59-A6C34878D82A}">
                    <a16:rowId xmlns:a16="http://schemas.microsoft.com/office/drawing/2014/main" val="10003"/>
                  </a:ext>
                </a:extLst>
              </a:tr>
              <a:tr h="243220">
                <a:tc>
                  <a:txBody>
                    <a:bodyPr/>
                    <a:lstStyle/>
                    <a:p>
                      <a:pPr>
                        <a:spcAft>
                          <a:spcPts val="0"/>
                        </a:spcAft>
                      </a:pPr>
                      <a:r>
                        <a:rPr lang="en-CA" sz="1400" b="0" dirty="0">
                          <a:solidFill>
                            <a:schemeClr val="tx1"/>
                          </a:solidFill>
                          <a:effectLst/>
                        </a:rPr>
                        <a:t>           Manpower                               91%</a:t>
                      </a:r>
                      <a:endParaRPr lang="en-CA" sz="1400" b="0" dirty="0">
                        <a:solidFill>
                          <a:schemeClr val="tx1"/>
                        </a:solidFill>
                        <a:effectLst/>
                        <a:latin typeface="Calibri"/>
                        <a:ea typeface="Calibri"/>
                        <a:cs typeface="Times New Roman"/>
                      </a:endParaRPr>
                    </a:p>
                  </a:txBody>
                  <a:tcPr marL="68580" marR="68580" marT="0" marB="0">
                    <a:noFill/>
                  </a:tcPr>
                </a:tc>
                <a:tc>
                  <a:txBody>
                    <a:bodyPr/>
                    <a:lstStyle/>
                    <a:p>
                      <a:pPr marL="457200">
                        <a:spcAft>
                          <a:spcPts val="0"/>
                        </a:spcAft>
                      </a:pPr>
                      <a:r>
                        <a:rPr lang="en-CA" sz="1400" b="0" dirty="0">
                          <a:solidFill>
                            <a:schemeClr val="tx1"/>
                          </a:solidFill>
                          <a:effectLst/>
                        </a:rPr>
                        <a:t>Professional Services                     62%</a:t>
                      </a:r>
                      <a:endParaRPr lang="en-CA" sz="1400" b="0" dirty="0">
                        <a:solidFill>
                          <a:schemeClr val="tx1"/>
                        </a:solidFill>
                        <a:effectLst/>
                        <a:latin typeface="Calibri"/>
                        <a:ea typeface="Calibri"/>
                        <a:cs typeface="Times New Roman"/>
                      </a:endParaRPr>
                    </a:p>
                  </a:txBody>
                  <a:tcPr marL="68580" marR="68580" marT="0" marB="0">
                    <a:noFill/>
                  </a:tcPr>
                </a:tc>
                <a:extLst>
                  <a:ext uri="{0D108BD9-81ED-4DB2-BD59-A6C34878D82A}">
                    <a16:rowId xmlns:a16="http://schemas.microsoft.com/office/drawing/2014/main" val="10004"/>
                  </a:ext>
                </a:extLst>
              </a:tr>
              <a:tr h="252798">
                <a:tc>
                  <a:txBody>
                    <a:bodyPr/>
                    <a:lstStyle/>
                    <a:p>
                      <a:pPr>
                        <a:spcAft>
                          <a:spcPts val="0"/>
                        </a:spcAft>
                      </a:pPr>
                      <a:r>
                        <a:rPr lang="en-CA" sz="1400" b="0" dirty="0">
                          <a:solidFill>
                            <a:schemeClr val="tx1"/>
                          </a:solidFill>
                          <a:effectLst/>
                        </a:rPr>
                        <a:t>           Networking                              91%</a:t>
                      </a:r>
                      <a:endParaRPr lang="en-CA" sz="1400" b="0" dirty="0">
                        <a:solidFill>
                          <a:schemeClr val="tx1"/>
                        </a:solidFill>
                        <a:effectLst/>
                        <a:latin typeface="Calibri"/>
                        <a:ea typeface="Calibri"/>
                        <a:cs typeface="Times New Roman"/>
                      </a:endParaRPr>
                    </a:p>
                  </a:txBody>
                  <a:tcPr marL="68580" marR="68580" marT="0" marB="0">
                    <a:noFill/>
                  </a:tcPr>
                </a:tc>
                <a:tc>
                  <a:txBody>
                    <a:bodyPr/>
                    <a:lstStyle/>
                    <a:p>
                      <a:pPr marL="457200">
                        <a:spcAft>
                          <a:spcPts val="0"/>
                        </a:spcAft>
                      </a:pPr>
                      <a:r>
                        <a:rPr lang="en-CA" sz="1400" b="0" dirty="0">
                          <a:solidFill>
                            <a:schemeClr val="tx1"/>
                          </a:solidFill>
                          <a:effectLst/>
                        </a:rPr>
                        <a:t>External Investors        </a:t>
                      </a:r>
                      <a:r>
                        <a:rPr lang="en-CA" sz="1400" b="0" baseline="0" dirty="0">
                          <a:solidFill>
                            <a:schemeClr val="tx1"/>
                          </a:solidFill>
                          <a:effectLst/>
                        </a:rPr>
                        <a:t>             </a:t>
                      </a:r>
                      <a:r>
                        <a:rPr lang="en-CA" sz="1400" b="0" dirty="0">
                          <a:solidFill>
                            <a:schemeClr val="tx1"/>
                          </a:solidFill>
                          <a:effectLst/>
                        </a:rPr>
                        <a:t>      66%</a:t>
                      </a:r>
                      <a:endParaRPr lang="en-CA" sz="1400" b="0" dirty="0">
                        <a:solidFill>
                          <a:schemeClr val="tx1"/>
                        </a:solidFill>
                        <a:effectLst/>
                        <a:latin typeface="Calibri"/>
                        <a:ea typeface="Calibri"/>
                        <a:cs typeface="Times New Roman"/>
                      </a:endParaRPr>
                    </a:p>
                  </a:txBody>
                  <a:tcPr marL="68580" marR="68580" marT="0" marB="0">
                    <a:noFill/>
                  </a:tcPr>
                </a:tc>
                <a:extLst>
                  <a:ext uri="{0D108BD9-81ED-4DB2-BD59-A6C34878D82A}">
                    <a16:rowId xmlns:a16="http://schemas.microsoft.com/office/drawing/2014/main" val="10005"/>
                  </a:ext>
                </a:extLst>
              </a:tr>
              <a:tr h="252798">
                <a:tc>
                  <a:txBody>
                    <a:bodyPr/>
                    <a:lstStyle/>
                    <a:p>
                      <a:pPr>
                        <a:spcAft>
                          <a:spcPts val="0"/>
                        </a:spcAft>
                      </a:pPr>
                      <a:r>
                        <a:rPr lang="en-CA" sz="1400" b="0" dirty="0">
                          <a:solidFill>
                            <a:schemeClr val="tx1"/>
                          </a:solidFill>
                          <a:effectLst/>
                        </a:rPr>
                        <a:t>           Business Plan                           87%</a:t>
                      </a:r>
                      <a:endParaRPr lang="en-CA" sz="1400" b="0" dirty="0">
                        <a:solidFill>
                          <a:schemeClr val="tx1"/>
                        </a:solidFill>
                        <a:effectLst/>
                        <a:latin typeface="Calibri"/>
                        <a:ea typeface="Calibri"/>
                        <a:cs typeface="Times New Roman"/>
                      </a:endParaRPr>
                    </a:p>
                  </a:txBody>
                  <a:tcPr marL="68580" marR="68580" marT="0" marB="0">
                    <a:noFill/>
                  </a:tcPr>
                </a:tc>
                <a:tc>
                  <a:txBody>
                    <a:bodyPr/>
                    <a:lstStyle/>
                    <a:p>
                      <a:pPr marL="457200">
                        <a:spcAft>
                          <a:spcPts val="0"/>
                        </a:spcAft>
                      </a:pPr>
                      <a:endParaRPr lang="en-CA" sz="1400" b="0" dirty="0">
                        <a:solidFill>
                          <a:schemeClr val="tx1"/>
                        </a:solidFill>
                        <a:effectLst/>
                        <a:latin typeface="Calibri"/>
                        <a:ea typeface="Calibri"/>
                        <a:cs typeface="Times New Roman"/>
                      </a:endParaRPr>
                    </a:p>
                  </a:txBody>
                  <a:tcPr marL="68580" marR="68580" marT="0" marB="0">
                    <a:noFill/>
                  </a:tcPr>
                </a:tc>
                <a:extLst>
                  <a:ext uri="{0D108BD9-81ED-4DB2-BD59-A6C34878D82A}">
                    <a16:rowId xmlns:a16="http://schemas.microsoft.com/office/drawing/2014/main" val="10006"/>
                  </a:ext>
                </a:extLst>
              </a:tr>
              <a:tr h="252798">
                <a:tc>
                  <a:txBody>
                    <a:bodyPr/>
                    <a:lstStyle/>
                    <a:p>
                      <a:pPr>
                        <a:spcAft>
                          <a:spcPts val="0"/>
                        </a:spcAft>
                      </a:pPr>
                      <a:r>
                        <a:rPr lang="en-CA" sz="1400" b="0" dirty="0">
                          <a:solidFill>
                            <a:schemeClr val="tx1"/>
                          </a:solidFill>
                          <a:effectLst/>
                        </a:rPr>
                        <a:t>           Product Development            86% </a:t>
                      </a:r>
                      <a:endParaRPr lang="en-CA" sz="1400" b="0" dirty="0">
                        <a:solidFill>
                          <a:schemeClr val="tx1"/>
                        </a:solidFill>
                        <a:effectLst/>
                        <a:latin typeface="Calibri"/>
                        <a:ea typeface="Calibri"/>
                        <a:cs typeface="Times New Roman"/>
                      </a:endParaRPr>
                    </a:p>
                  </a:txBody>
                  <a:tcPr marL="68580" marR="68580" marT="0" marB="0">
                    <a:noFill/>
                  </a:tcPr>
                </a:tc>
                <a:tc>
                  <a:txBody>
                    <a:bodyPr/>
                    <a:lstStyle/>
                    <a:p>
                      <a:pPr marL="457200">
                        <a:spcAft>
                          <a:spcPts val="0"/>
                        </a:spcAft>
                      </a:pPr>
                      <a:endParaRPr lang="en-CA" sz="1400" b="0" dirty="0">
                        <a:solidFill>
                          <a:schemeClr val="tx1"/>
                        </a:solidFill>
                        <a:effectLst/>
                        <a:latin typeface="Calibri"/>
                        <a:ea typeface="Calibri"/>
                        <a:cs typeface="Times New Roman"/>
                      </a:endParaRPr>
                    </a:p>
                  </a:txBody>
                  <a:tcPr marL="68580" marR="68580" marT="0" marB="0">
                    <a:noFill/>
                  </a:tcPr>
                </a:tc>
                <a:extLst>
                  <a:ext uri="{0D108BD9-81ED-4DB2-BD59-A6C34878D82A}">
                    <a16:rowId xmlns:a16="http://schemas.microsoft.com/office/drawing/2014/main" val="10007"/>
                  </a:ext>
                </a:extLst>
              </a:tr>
            </a:tbl>
          </a:graphicData>
        </a:graphic>
      </p:graphicFrame>
      <p:sp>
        <p:nvSpPr>
          <p:cNvPr id="5" name="Rectangle 1"/>
          <p:cNvSpPr>
            <a:spLocks noChangeArrowheads="1"/>
          </p:cNvSpPr>
          <p:nvPr/>
        </p:nvSpPr>
        <p:spPr bwMode="auto">
          <a:xfrm>
            <a:off x="539552" y="1502596"/>
            <a:ext cx="7992888"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l" defTabSz="914400" rtl="0" eaLnBrk="1" fontAlgn="base" latinLnBrk="0" hangingPunct="1">
              <a:lnSpc>
                <a:spcPct val="100000"/>
              </a:lnSpc>
              <a:spcBef>
                <a:spcPct val="0"/>
              </a:spcBef>
              <a:spcAft>
                <a:spcPct val="0"/>
              </a:spcAft>
              <a:buClrTx/>
              <a:buSzTx/>
              <a:tabLst/>
            </a:pPr>
            <a:r>
              <a:rPr kumimoji="0" lang="en-US" b="0" i="0" u="none" strike="noStrike" cap="none" normalizeH="0" baseline="0" dirty="0">
                <a:ln>
                  <a:noFill/>
                </a:ln>
                <a:solidFill>
                  <a:schemeClr val="tx1"/>
                </a:solidFill>
                <a:effectLst/>
                <a:latin typeface="Calibri" pitchFamily="34" charset="0"/>
                <a:ea typeface="Calibri" pitchFamily="34" charset="0"/>
                <a:cs typeface="Times New Roman" pitchFamily="18" charset="0"/>
              </a:rPr>
              <a:t>Most important for growth of SMEs were marketing, management, manpower and networking – each ranked consistently high.  </a:t>
            </a:r>
          </a:p>
          <a:p>
            <a:pPr marR="0" lvl="0" algn="l" defTabSz="914400" rtl="0" eaLnBrk="1" fontAlgn="base" latinLnBrk="0" hangingPunct="1">
              <a:lnSpc>
                <a:spcPct val="100000"/>
              </a:lnSpc>
              <a:spcBef>
                <a:spcPct val="0"/>
              </a:spcBef>
              <a:spcAft>
                <a:spcPct val="0"/>
              </a:spcAft>
              <a:buClrTx/>
              <a:buSzTx/>
              <a:tabLst/>
            </a:pPr>
            <a:endParaRPr lang="en-US" dirty="0">
              <a:latin typeface="Calibri" pitchFamily="34" charset="0"/>
              <a:ea typeface="Calibri" pitchFamily="34" charset="0"/>
              <a:cs typeface="Times New Roman" pitchFamily="18" charset="0"/>
            </a:endParaRPr>
          </a:p>
          <a:p>
            <a:pPr marR="0" lvl="0" algn="l" defTabSz="914400" rtl="0" eaLnBrk="1" fontAlgn="base" latinLnBrk="0" hangingPunct="1">
              <a:lnSpc>
                <a:spcPct val="100000"/>
              </a:lnSpc>
              <a:spcBef>
                <a:spcPct val="0"/>
              </a:spcBef>
              <a:spcAft>
                <a:spcPct val="0"/>
              </a:spcAft>
              <a:buClrTx/>
              <a:buSzTx/>
              <a:tabLst/>
            </a:pPr>
            <a:r>
              <a:rPr kumimoji="0" lang="en-US" b="0" i="0" u="none" strike="noStrike" cap="none" normalizeH="0" baseline="0" dirty="0">
                <a:ln>
                  <a:noFill/>
                </a:ln>
                <a:solidFill>
                  <a:schemeClr val="tx1"/>
                </a:solidFill>
                <a:effectLst/>
                <a:latin typeface="Calibri" pitchFamily="34" charset="0"/>
                <a:ea typeface="Calibri" pitchFamily="34" charset="0"/>
                <a:cs typeface="Times New Roman" pitchFamily="18" charset="0"/>
              </a:rPr>
              <a:t>Least important for growth of SMEs were services typically of interest to larger, more established </a:t>
            </a:r>
            <a:r>
              <a:rPr lang="en-US" dirty="0">
                <a:latin typeface="Calibri" pitchFamily="34" charset="0"/>
                <a:ea typeface="Calibri" pitchFamily="34" charset="0"/>
                <a:cs typeface="Times New Roman" pitchFamily="18" charset="0"/>
              </a:rPr>
              <a:t>SMEs</a:t>
            </a:r>
            <a:r>
              <a:rPr kumimoji="0" lang="en-US" b="0" i="0" u="none" strike="noStrike" cap="none" normalizeH="0" baseline="0" dirty="0">
                <a:ln>
                  <a:noFill/>
                </a:ln>
                <a:solidFill>
                  <a:schemeClr val="tx1"/>
                </a:solidFill>
                <a:effectLst/>
                <a:latin typeface="Calibri" pitchFamily="34" charset="0"/>
                <a:ea typeface="Calibri" pitchFamily="34" charset="0"/>
                <a:cs typeface="Times New Roman" pitchFamily="18" charset="0"/>
              </a:rPr>
              <a:t>.</a:t>
            </a:r>
            <a:endParaRPr kumimoji="0" lang="en-CA" sz="1800" b="0" i="0" u="none" strike="noStrike" cap="none" normalizeH="0" baseline="0" dirty="0">
              <a:ln>
                <a:noFill/>
              </a:ln>
              <a:solidFill>
                <a:schemeClr val="tx1"/>
              </a:solidFill>
              <a:effectLst/>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D72EBCED-8011-43B5-B186-20EF35E92EE1}" type="slidenum">
              <a:rPr lang="en-CA" smtClean="0"/>
              <a:t>4</a:t>
            </a:fld>
            <a:endParaRPr lang="en-CA"/>
          </a:p>
        </p:txBody>
      </p:sp>
    </p:spTree>
    <p:extLst>
      <p:ext uri="{BB962C8B-B14F-4D97-AF65-F5344CB8AC3E}">
        <p14:creationId xmlns:p14="http://schemas.microsoft.com/office/powerpoint/2010/main" val="662723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t>Report Highlights – Impeding growth?</a:t>
            </a:r>
          </a:p>
        </p:txBody>
      </p:sp>
      <p:sp>
        <p:nvSpPr>
          <p:cNvPr id="6" name="Slide Number Placeholder 5"/>
          <p:cNvSpPr>
            <a:spLocks noGrp="1"/>
          </p:cNvSpPr>
          <p:nvPr>
            <p:ph type="sldNum" sz="quarter" idx="12"/>
          </p:nvPr>
        </p:nvSpPr>
        <p:spPr/>
        <p:txBody>
          <a:bodyPr/>
          <a:lstStyle/>
          <a:p>
            <a:fld id="{D72EBCED-8011-43B5-B186-20EF35E92EE1}" type="slidenum">
              <a:rPr lang="en-CA" smtClean="0"/>
              <a:t>5</a:t>
            </a:fld>
            <a:endParaRPr lang="en-CA"/>
          </a:p>
        </p:txBody>
      </p:sp>
      <p:graphicFrame>
        <p:nvGraphicFramePr>
          <p:cNvPr id="4" name="Table 3"/>
          <p:cNvGraphicFramePr>
            <a:graphicFrameLocks noGrp="1"/>
          </p:cNvGraphicFramePr>
          <p:nvPr>
            <p:extLst>
              <p:ext uri="{D42A27DB-BD31-4B8C-83A1-F6EECF244321}">
                <p14:modId xmlns:p14="http://schemas.microsoft.com/office/powerpoint/2010/main" val="2535985045"/>
              </p:ext>
            </p:extLst>
          </p:nvPr>
        </p:nvGraphicFramePr>
        <p:xfrm>
          <a:off x="899592" y="2132856"/>
          <a:ext cx="7128792" cy="1431141"/>
        </p:xfrm>
        <a:graphic>
          <a:graphicData uri="http://schemas.openxmlformats.org/drawingml/2006/table">
            <a:tbl>
              <a:tblPr firstRow="1" firstCol="1" bandRow="1">
                <a:tableStyleId>{5C22544A-7EE6-4342-B048-85BDC9FD1C3A}</a:tableStyleId>
              </a:tblPr>
              <a:tblGrid>
                <a:gridCol w="3422211">
                  <a:extLst>
                    <a:ext uri="{9D8B030D-6E8A-4147-A177-3AD203B41FA5}">
                      <a16:colId xmlns:a16="http://schemas.microsoft.com/office/drawing/2014/main" val="20000"/>
                    </a:ext>
                  </a:extLst>
                </a:gridCol>
                <a:gridCol w="3706581">
                  <a:extLst>
                    <a:ext uri="{9D8B030D-6E8A-4147-A177-3AD203B41FA5}">
                      <a16:colId xmlns:a16="http://schemas.microsoft.com/office/drawing/2014/main" val="20001"/>
                    </a:ext>
                  </a:extLst>
                </a:gridCol>
              </a:tblGrid>
              <a:tr h="273685">
                <a:tc>
                  <a:txBody>
                    <a:bodyPr/>
                    <a:lstStyle/>
                    <a:p>
                      <a:pPr marL="228600">
                        <a:spcAft>
                          <a:spcPts val="0"/>
                        </a:spcAft>
                      </a:pPr>
                      <a:r>
                        <a:rPr lang="en-CA" sz="1400" dirty="0">
                          <a:effectLst/>
                        </a:rPr>
                        <a:t>    Most important AND Impeding growth   </a:t>
                      </a:r>
                      <a:endParaRPr lang="en-CA" sz="1400" dirty="0">
                        <a:effectLst/>
                        <a:latin typeface="Calibri"/>
                        <a:ea typeface="Calibri"/>
                        <a:cs typeface="Times New Roman"/>
                      </a:endParaRPr>
                    </a:p>
                  </a:txBody>
                  <a:tcPr marL="68580" marR="68580" marT="0" marB="0"/>
                </a:tc>
                <a:tc>
                  <a:txBody>
                    <a:bodyPr/>
                    <a:lstStyle/>
                    <a:p>
                      <a:pPr marL="228600">
                        <a:spcAft>
                          <a:spcPts val="0"/>
                        </a:spcAft>
                      </a:pPr>
                      <a:r>
                        <a:rPr lang="en-CA" sz="1400" dirty="0">
                          <a:effectLst/>
                        </a:rPr>
                        <a:t>Least Important AND not Impeding growth</a:t>
                      </a:r>
                      <a:endParaRPr lang="en-CA" sz="1400"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200025">
                <a:tc>
                  <a:txBody>
                    <a:bodyPr/>
                    <a:lstStyle/>
                    <a:p>
                      <a:pPr>
                        <a:spcAft>
                          <a:spcPts val="0"/>
                        </a:spcAft>
                      </a:pPr>
                      <a:r>
                        <a:rPr lang="en-CA" sz="1400" b="0" dirty="0">
                          <a:solidFill>
                            <a:schemeClr val="tx1"/>
                          </a:solidFill>
                          <a:effectLst/>
                        </a:rPr>
                        <a:t>Marketing                                       81%</a:t>
                      </a:r>
                      <a:endParaRPr lang="en-CA" sz="1400" b="0" dirty="0">
                        <a:solidFill>
                          <a:schemeClr val="tx1"/>
                        </a:solidFill>
                        <a:effectLst/>
                        <a:latin typeface="Calibri"/>
                        <a:ea typeface="Calibri"/>
                        <a:cs typeface="Times New Roman"/>
                      </a:endParaRPr>
                    </a:p>
                  </a:txBody>
                  <a:tcPr marL="68580" marR="68580" marT="0" marB="0">
                    <a:noFill/>
                  </a:tcPr>
                </a:tc>
                <a:tc>
                  <a:txBody>
                    <a:bodyPr/>
                    <a:lstStyle/>
                    <a:p>
                      <a:pPr>
                        <a:spcAft>
                          <a:spcPts val="0"/>
                        </a:spcAft>
                      </a:pPr>
                      <a:r>
                        <a:rPr lang="en-CA" sz="1400" dirty="0">
                          <a:solidFill>
                            <a:schemeClr val="tx1"/>
                          </a:solidFill>
                          <a:effectLst/>
                        </a:rPr>
                        <a:t>Professional Services                     24%</a:t>
                      </a:r>
                      <a:endParaRPr lang="en-CA" sz="1400" dirty="0">
                        <a:solidFill>
                          <a:schemeClr val="tx1"/>
                        </a:solidFill>
                        <a:effectLst/>
                        <a:latin typeface="Calibri"/>
                        <a:ea typeface="Calibri"/>
                        <a:cs typeface="Times New Roman"/>
                      </a:endParaRPr>
                    </a:p>
                  </a:txBody>
                  <a:tcPr marL="68580" marR="68580" marT="0" marB="0">
                    <a:lnB w="12700" cap="flat" cmpd="sng" algn="ctr">
                      <a:noFill/>
                      <a:prstDash val="solid"/>
                      <a:round/>
                      <a:headEnd type="none" w="med" len="med"/>
                      <a:tailEnd type="none" w="med" len="med"/>
                    </a:lnB>
                    <a:noFill/>
                  </a:tcPr>
                </a:tc>
                <a:extLst>
                  <a:ext uri="{0D108BD9-81ED-4DB2-BD59-A6C34878D82A}">
                    <a16:rowId xmlns:a16="http://schemas.microsoft.com/office/drawing/2014/main" val="10001"/>
                  </a:ext>
                </a:extLst>
              </a:tr>
              <a:tr h="210185">
                <a:tc>
                  <a:txBody>
                    <a:bodyPr/>
                    <a:lstStyle/>
                    <a:p>
                      <a:pPr>
                        <a:spcAft>
                          <a:spcPts val="0"/>
                        </a:spcAft>
                      </a:pPr>
                      <a:r>
                        <a:rPr lang="en-CA" sz="1400" b="0">
                          <a:solidFill>
                            <a:schemeClr val="tx1"/>
                          </a:solidFill>
                          <a:effectLst/>
                        </a:rPr>
                        <a:t>Manpower                                      80%</a:t>
                      </a:r>
                      <a:endParaRPr lang="en-CA" sz="1400" b="0">
                        <a:solidFill>
                          <a:schemeClr val="tx1"/>
                        </a:solidFill>
                        <a:effectLst/>
                        <a:latin typeface="Calibri"/>
                        <a:ea typeface="Calibri"/>
                        <a:cs typeface="Times New Roman"/>
                      </a:endParaRPr>
                    </a:p>
                  </a:txBody>
                  <a:tcPr marL="68580" marR="68580" marT="0" marB="0">
                    <a:lnR w="12700" cap="flat" cmpd="sng" algn="ctr">
                      <a:noFill/>
                      <a:prstDash val="solid"/>
                      <a:round/>
                      <a:headEnd type="none" w="med" len="med"/>
                      <a:tailEnd type="none" w="med" len="med"/>
                    </a:lnR>
                    <a:noFill/>
                  </a:tcPr>
                </a:tc>
                <a:tc>
                  <a:txBody>
                    <a:bodyPr/>
                    <a:lstStyle/>
                    <a:p>
                      <a:pPr>
                        <a:spcAft>
                          <a:spcPts val="0"/>
                        </a:spcAft>
                      </a:pPr>
                      <a:r>
                        <a:rPr lang="en-CA" sz="1400" dirty="0">
                          <a:solidFill>
                            <a:schemeClr val="tx1"/>
                          </a:solidFill>
                          <a:effectLst/>
                        </a:rPr>
                        <a:t>Mergers &amp; Acquisitions                 30%</a:t>
                      </a:r>
                      <a:endParaRPr lang="en-CA" sz="1400" dirty="0">
                        <a:solidFill>
                          <a:schemeClr val="tx1"/>
                        </a:solidFill>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10185">
                <a:tc>
                  <a:txBody>
                    <a:bodyPr/>
                    <a:lstStyle/>
                    <a:p>
                      <a:pPr>
                        <a:spcAft>
                          <a:spcPts val="0"/>
                        </a:spcAft>
                      </a:pPr>
                      <a:r>
                        <a:rPr lang="en-CA" sz="1400" b="0">
                          <a:solidFill>
                            <a:schemeClr val="tx1"/>
                          </a:solidFill>
                          <a:effectLst/>
                        </a:rPr>
                        <a:t>Management                                 73%</a:t>
                      </a:r>
                      <a:endParaRPr lang="en-CA" sz="1400" b="0">
                        <a:solidFill>
                          <a:schemeClr val="tx1"/>
                        </a:solidFill>
                        <a:effectLst/>
                        <a:latin typeface="Calibri"/>
                        <a:ea typeface="Calibri"/>
                        <a:cs typeface="Times New Roman"/>
                      </a:endParaRPr>
                    </a:p>
                  </a:txBody>
                  <a:tcPr marL="68580" marR="68580" marT="0" marB="0">
                    <a:noFill/>
                  </a:tcPr>
                </a:tc>
                <a:tc>
                  <a:txBody>
                    <a:bodyPr/>
                    <a:lstStyle/>
                    <a:p>
                      <a:pPr>
                        <a:spcAft>
                          <a:spcPts val="0"/>
                        </a:spcAft>
                      </a:pPr>
                      <a:r>
                        <a:rPr lang="en-CA" sz="1400">
                          <a:solidFill>
                            <a:schemeClr val="tx1"/>
                          </a:solidFill>
                          <a:effectLst/>
                        </a:rPr>
                        <a:t>Metrics                                             35%</a:t>
                      </a:r>
                      <a:endParaRPr lang="en-CA" sz="1400">
                        <a:solidFill>
                          <a:schemeClr val="tx1"/>
                        </a:solidFill>
                        <a:effectLst/>
                        <a:latin typeface="Calibri"/>
                        <a:ea typeface="Calibri"/>
                        <a:cs typeface="Times New Roman"/>
                      </a:endParaRPr>
                    </a:p>
                  </a:txBody>
                  <a:tcPr marL="68580" marR="68580" marT="0" marB="0">
                    <a:lnT w="12700" cap="flat" cmpd="sng" algn="ctr">
                      <a:noFill/>
                      <a:prstDash val="solid"/>
                      <a:round/>
                      <a:headEnd type="none" w="med" len="med"/>
                      <a:tailEnd type="none" w="med" len="med"/>
                    </a:lnT>
                    <a:noFill/>
                  </a:tcPr>
                </a:tc>
                <a:extLst>
                  <a:ext uri="{0D108BD9-81ED-4DB2-BD59-A6C34878D82A}">
                    <a16:rowId xmlns:a16="http://schemas.microsoft.com/office/drawing/2014/main" val="10003"/>
                  </a:ext>
                </a:extLst>
              </a:tr>
              <a:tr h="237981">
                <a:tc>
                  <a:txBody>
                    <a:bodyPr/>
                    <a:lstStyle/>
                    <a:p>
                      <a:pPr>
                        <a:spcAft>
                          <a:spcPts val="0"/>
                        </a:spcAft>
                      </a:pPr>
                      <a:r>
                        <a:rPr lang="en-CA" sz="1400" b="0">
                          <a:solidFill>
                            <a:schemeClr val="tx1"/>
                          </a:solidFill>
                          <a:effectLst/>
                        </a:rPr>
                        <a:t>Networking                                    71%</a:t>
                      </a:r>
                      <a:endParaRPr lang="en-CA" sz="1400" b="0">
                        <a:solidFill>
                          <a:schemeClr val="tx1"/>
                        </a:solidFill>
                        <a:effectLst/>
                        <a:latin typeface="Calibri"/>
                        <a:ea typeface="Calibri"/>
                        <a:cs typeface="Times New Roman"/>
                      </a:endParaRPr>
                    </a:p>
                  </a:txBody>
                  <a:tcPr marL="68580" marR="68580" marT="0" marB="0">
                    <a:noFill/>
                  </a:tcPr>
                </a:tc>
                <a:tc>
                  <a:txBody>
                    <a:bodyPr/>
                    <a:lstStyle/>
                    <a:p>
                      <a:pPr>
                        <a:spcAft>
                          <a:spcPts val="0"/>
                        </a:spcAft>
                      </a:pPr>
                      <a:r>
                        <a:rPr lang="en-CA" sz="1400" dirty="0">
                          <a:solidFill>
                            <a:schemeClr val="tx1"/>
                          </a:solidFill>
                          <a:effectLst/>
                        </a:rPr>
                        <a:t>Government Regulations              37%</a:t>
                      </a:r>
                      <a:endParaRPr lang="en-CA" sz="1400" dirty="0">
                        <a:solidFill>
                          <a:schemeClr val="tx1"/>
                        </a:solidFill>
                        <a:effectLst/>
                        <a:latin typeface="Calibri"/>
                        <a:ea typeface="Calibri"/>
                        <a:cs typeface="Times New Roman"/>
                      </a:endParaRPr>
                    </a:p>
                  </a:txBody>
                  <a:tcPr marL="68580" marR="68580" marT="0" marB="0">
                    <a:noFill/>
                  </a:tcPr>
                </a:tc>
                <a:extLst>
                  <a:ext uri="{0D108BD9-81ED-4DB2-BD59-A6C34878D82A}">
                    <a16:rowId xmlns:a16="http://schemas.microsoft.com/office/drawing/2014/main" val="10004"/>
                  </a:ext>
                </a:extLst>
              </a:tr>
              <a:tr h="279395">
                <a:tc>
                  <a:txBody>
                    <a:bodyPr/>
                    <a:lstStyle/>
                    <a:p>
                      <a:pPr>
                        <a:spcAft>
                          <a:spcPts val="0"/>
                        </a:spcAft>
                      </a:pPr>
                      <a:r>
                        <a:rPr lang="en-CA" sz="1400" b="0" dirty="0">
                          <a:solidFill>
                            <a:schemeClr val="tx1"/>
                          </a:solidFill>
                          <a:effectLst/>
                        </a:rPr>
                        <a:t>Internal Investment                     70%</a:t>
                      </a:r>
                      <a:endParaRPr lang="en-CA" sz="1400" b="0" dirty="0">
                        <a:solidFill>
                          <a:schemeClr val="tx1"/>
                        </a:solidFill>
                        <a:effectLst/>
                        <a:latin typeface="Calibri"/>
                        <a:ea typeface="Calibri"/>
                        <a:cs typeface="Times New Roman"/>
                      </a:endParaRPr>
                    </a:p>
                  </a:txBody>
                  <a:tcPr marL="68580" marR="68580" marT="0" marB="0">
                    <a:noFill/>
                  </a:tcPr>
                </a:tc>
                <a:tc>
                  <a:txBody>
                    <a:bodyPr/>
                    <a:lstStyle/>
                    <a:p>
                      <a:pPr>
                        <a:spcAft>
                          <a:spcPts val="0"/>
                        </a:spcAft>
                      </a:pPr>
                      <a:r>
                        <a:rPr lang="en-CA" sz="1400" dirty="0">
                          <a:solidFill>
                            <a:schemeClr val="tx1"/>
                          </a:solidFill>
                          <a:effectLst/>
                        </a:rPr>
                        <a:t> </a:t>
                      </a:r>
                      <a:endParaRPr lang="en-CA" sz="1400" dirty="0">
                        <a:solidFill>
                          <a:schemeClr val="tx1"/>
                        </a:solidFill>
                        <a:effectLst/>
                        <a:latin typeface="Calibri"/>
                        <a:ea typeface="Calibri"/>
                        <a:cs typeface="Times New Roman"/>
                      </a:endParaRPr>
                    </a:p>
                  </a:txBody>
                  <a:tcPr marL="68580" marR="68580" marT="0" marB="0">
                    <a:noFill/>
                  </a:tcPr>
                </a:tc>
                <a:extLst>
                  <a:ext uri="{0D108BD9-81ED-4DB2-BD59-A6C34878D82A}">
                    <a16:rowId xmlns:a16="http://schemas.microsoft.com/office/drawing/2014/main" val="10005"/>
                  </a:ext>
                </a:extLst>
              </a:tr>
            </a:tbl>
          </a:graphicData>
        </a:graphic>
      </p:graphicFrame>
      <p:sp>
        <p:nvSpPr>
          <p:cNvPr id="5" name="Rectangle 1"/>
          <p:cNvSpPr>
            <a:spLocks noChangeArrowheads="1"/>
          </p:cNvSpPr>
          <p:nvPr/>
        </p:nvSpPr>
        <p:spPr bwMode="auto">
          <a:xfrm>
            <a:off x="755576" y="1340768"/>
            <a:ext cx="752552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ts val="600"/>
              </a:spcAft>
              <a:buClrTx/>
              <a:buSzTx/>
              <a:tabLst/>
            </a:pPr>
            <a:r>
              <a:rPr kumimoji="0" lang="en-US" i="0" u="none" strike="noStrike" cap="none" normalizeH="0" baseline="0" dirty="0">
                <a:ln>
                  <a:noFill/>
                </a:ln>
                <a:solidFill>
                  <a:schemeClr val="tx1"/>
                </a:solidFill>
                <a:effectLst/>
                <a:latin typeface="Calibri" pitchFamily="34" charset="0"/>
                <a:ea typeface="Calibri" pitchFamily="34" charset="0"/>
                <a:cs typeface="Times New Roman" pitchFamily="18" charset="0"/>
              </a:rPr>
              <a:t>Most</a:t>
            </a:r>
            <a:r>
              <a:rPr kumimoji="0" lang="en-US" b="0" i="0" u="none" strike="noStrike" cap="none" normalizeH="0" baseline="0" dirty="0">
                <a:ln>
                  <a:noFill/>
                </a:ln>
                <a:solidFill>
                  <a:schemeClr val="tx1"/>
                </a:solidFill>
                <a:effectLst/>
                <a:latin typeface="Calibri" pitchFamily="34" charset="0"/>
                <a:ea typeface="Calibri" pitchFamily="34" charset="0"/>
                <a:cs typeface="Times New Roman" pitchFamily="18" charset="0"/>
              </a:rPr>
              <a:t> important </a:t>
            </a:r>
            <a:r>
              <a:rPr kumimoji="0" lang="en-US" b="1" i="0" u="none" strike="noStrike" cap="none" normalizeH="0" baseline="0" dirty="0">
                <a:ln>
                  <a:noFill/>
                </a:ln>
                <a:solidFill>
                  <a:schemeClr val="tx1"/>
                </a:solidFill>
                <a:effectLst/>
                <a:latin typeface="Calibri" pitchFamily="34" charset="0"/>
                <a:ea typeface="Calibri" pitchFamily="34" charset="0"/>
                <a:cs typeface="Times New Roman" pitchFamily="18" charset="0"/>
              </a:rPr>
              <a:t>AND </a:t>
            </a:r>
            <a:r>
              <a:rPr kumimoji="0" lang="en-US" b="0" i="0" u="none" strike="noStrike" cap="none" normalizeH="0" baseline="0" dirty="0">
                <a:ln>
                  <a:noFill/>
                </a:ln>
                <a:solidFill>
                  <a:schemeClr val="tx1"/>
                </a:solidFill>
                <a:effectLst/>
                <a:latin typeface="Calibri" pitchFamily="34" charset="0"/>
                <a:ea typeface="Calibri" pitchFamily="34" charset="0"/>
                <a:cs typeface="Times New Roman" pitchFamily="18" charset="0"/>
              </a:rPr>
              <a:t>impeding growth of SMEs are management, networking and internal investment  in addition to marketing and manpower. </a:t>
            </a:r>
          </a:p>
        </p:txBody>
      </p:sp>
      <p:sp>
        <p:nvSpPr>
          <p:cNvPr id="8" name="TextBox 7"/>
          <p:cNvSpPr txBox="1"/>
          <p:nvPr/>
        </p:nvSpPr>
        <p:spPr>
          <a:xfrm>
            <a:off x="683568" y="3933056"/>
            <a:ext cx="7704856" cy="1477328"/>
          </a:xfrm>
          <a:prstGeom prst="rect">
            <a:avLst/>
          </a:prstGeom>
          <a:noFill/>
        </p:spPr>
        <p:txBody>
          <a:bodyPr wrap="square" rtlCol="0">
            <a:spAutoFit/>
          </a:bodyPr>
          <a:lstStyle/>
          <a:p>
            <a:pPr lvl="0"/>
            <a:r>
              <a:rPr lang="en-US" dirty="0">
                <a:latin typeface="Calibri" pitchFamily="34" charset="0"/>
                <a:ea typeface="Calibri" pitchFamily="34" charset="0"/>
                <a:cs typeface="Times New Roman" pitchFamily="18" charset="0"/>
              </a:rPr>
              <a:t>The emergence of Internal Investment as an impediment to growth of SMEs may reflect that respondents were early-stage and small, a time when External Investors is less important than Internal Investment – and cash flow.  If this is the case, it may also explain why management and networking are impediments as managers are too busy to network.</a:t>
            </a:r>
            <a:endParaRPr lang="en-CA" dirty="0"/>
          </a:p>
        </p:txBody>
      </p:sp>
    </p:spTree>
    <p:extLst>
      <p:ext uri="{BB962C8B-B14F-4D97-AF65-F5344CB8AC3E}">
        <p14:creationId xmlns:p14="http://schemas.microsoft.com/office/powerpoint/2010/main" val="1422713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t>Report Highlights – Who’s helping?</a:t>
            </a:r>
          </a:p>
        </p:txBody>
      </p:sp>
      <p:sp>
        <p:nvSpPr>
          <p:cNvPr id="6" name="Slide Number Placeholder 5"/>
          <p:cNvSpPr>
            <a:spLocks noGrp="1"/>
          </p:cNvSpPr>
          <p:nvPr>
            <p:ph type="sldNum" sz="quarter" idx="12"/>
          </p:nvPr>
        </p:nvSpPr>
        <p:spPr/>
        <p:txBody>
          <a:bodyPr/>
          <a:lstStyle/>
          <a:p>
            <a:fld id="{D72EBCED-8011-43B5-B186-20EF35E92EE1}" type="slidenum">
              <a:rPr lang="en-CA" smtClean="0"/>
              <a:t>6</a:t>
            </a:fld>
            <a:endParaRPr lang="en-CA"/>
          </a:p>
        </p:txBody>
      </p:sp>
      <p:graphicFrame>
        <p:nvGraphicFramePr>
          <p:cNvPr id="4" name="Table 3"/>
          <p:cNvGraphicFramePr>
            <a:graphicFrameLocks noGrp="1"/>
          </p:cNvGraphicFramePr>
          <p:nvPr>
            <p:extLst>
              <p:ext uri="{D42A27DB-BD31-4B8C-83A1-F6EECF244321}">
                <p14:modId xmlns:p14="http://schemas.microsoft.com/office/powerpoint/2010/main" val="1138853070"/>
              </p:ext>
            </p:extLst>
          </p:nvPr>
        </p:nvGraphicFramePr>
        <p:xfrm>
          <a:off x="1115616" y="2924944"/>
          <a:ext cx="6768752" cy="1066800"/>
        </p:xfrm>
        <a:graphic>
          <a:graphicData uri="http://schemas.openxmlformats.org/drawingml/2006/table">
            <a:tbl>
              <a:tblPr firstRow="1" bandRow="1">
                <a:tableStyleId>{5C22544A-7EE6-4342-B048-85BDC9FD1C3A}</a:tableStyleId>
              </a:tblPr>
              <a:tblGrid>
                <a:gridCol w="3456384">
                  <a:extLst>
                    <a:ext uri="{9D8B030D-6E8A-4147-A177-3AD203B41FA5}">
                      <a16:colId xmlns:a16="http://schemas.microsoft.com/office/drawing/2014/main" val="20000"/>
                    </a:ext>
                  </a:extLst>
                </a:gridCol>
                <a:gridCol w="3312368">
                  <a:extLst>
                    <a:ext uri="{9D8B030D-6E8A-4147-A177-3AD203B41FA5}">
                      <a16:colId xmlns:a16="http://schemas.microsoft.com/office/drawing/2014/main" val="20001"/>
                    </a:ext>
                  </a:extLst>
                </a:gridCol>
              </a:tblGrid>
              <a:tr h="0">
                <a:tc>
                  <a:txBody>
                    <a:bodyPr/>
                    <a:lstStyle/>
                    <a:p>
                      <a:pPr marL="228600">
                        <a:spcAft>
                          <a:spcPts val="0"/>
                        </a:spcAft>
                      </a:pPr>
                      <a:r>
                        <a:rPr lang="en-CA" sz="1400" dirty="0">
                          <a:effectLst/>
                        </a:rPr>
                        <a:t>            Very helpful or Somewhat helpful   </a:t>
                      </a:r>
                      <a:endParaRPr lang="en-CA" sz="1400" dirty="0">
                        <a:effectLst/>
                        <a:latin typeface="Calibri"/>
                        <a:ea typeface="Calibri"/>
                        <a:cs typeface="Times New Roman"/>
                      </a:endParaRPr>
                    </a:p>
                  </a:txBody>
                  <a:tcPr marL="68580" marR="68580" marT="0" marB="0"/>
                </a:tc>
                <a:tc>
                  <a:txBody>
                    <a:bodyPr/>
                    <a:lstStyle/>
                    <a:p>
                      <a:pPr marL="228600">
                        <a:spcAft>
                          <a:spcPts val="0"/>
                        </a:spcAft>
                      </a:pPr>
                      <a:r>
                        <a:rPr lang="en-CA" sz="1400" dirty="0">
                          <a:effectLst/>
                        </a:rPr>
                        <a:t>       Not helpful or an Impediment</a:t>
                      </a:r>
                      <a:endParaRPr lang="en-CA" sz="1400"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107950">
                <a:tc>
                  <a:txBody>
                    <a:bodyPr/>
                    <a:lstStyle/>
                    <a:p>
                      <a:pPr marL="0" algn="l">
                        <a:spcAft>
                          <a:spcPts val="0"/>
                        </a:spcAft>
                      </a:pPr>
                      <a:r>
                        <a:rPr lang="en-CA" sz="1400" dirty="0">
                          <a:effectLst/>
                        </a:rPr>
                        <a:t>   Industry Associations             	46%</a:t>
                      </a:r>
                      <a:endParaRPr lang="en-CA" sz="1400" dirty="0">
                        <a:effectLst/>
                        <a:latin typeface="Calibri"/>
                        <a:ea typeface="Calibri"/>
                        <a:cs typeface="Times New Roman"/>
                      </a:endParaRPr>
                    </a:p>
                  </a:txBody>
                  <a:tcPr marL="68580" marR="68580" marT="0" marB="0"/>
                </a:tc>
                <a:tc>
                  <a:txBody>
                    <a:bodyPr/>
                    <a:lstStyle/>
                    <a:p>
                      <a:pPr>
                        <a:spcAft>
                          <a:spcPts val="0"/>
                        </a:spcAft>
                      </a:pPr>
                      <a:r>
                        <a:rPr lang="en-CA" sz="1400" dirty="0">
                          <a:effectLst/>
                        </a:rPr>
                        <a:t>      Banks and Financial Institutions       27%</a:t>
                      </a:r>
                      <a:endParaRPr lang="en-CA" sz="1400" dirty="0">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107950">
                <a:tc>
                  <a:txBody>
                    <a:bodyPr/>
                    <a:lstStyle/>
                    <a:p>
                      <a:pPr>
                        <a:spcAft>
                          <a:spcPts val="0"/>
                        </a:spcAft>
                      </a:pPr>
                      <a:r>
                        <a:rPr lang="en-CA" sz="1400" dirty="0">
                          <a:effectLst/>
                        </a:rPr>
                        <a:t>   Incubators &amp; Research Agencies        45%</a:t>
                      </a:r>
                      <a:endParaRPr lang="en-CA" sz="1400" dirty="0">
                        <a:effectLst/>
                        <a:latin typeface="Calibri"/>
                        <a:ea typeface="Calibri"/>
                        <a:cs typeface="Times New Roman"/>
                      </a:endParaRPr>
                    </a:p>
                  </a:txBody>
                  <a:tcPr marL="68580" marR="68580" marT="0" marB="0"/>
                </a:tc>
                <a:tc>
                  <a:txBody>
                    <a:bodyPr/>
                    <a:lstStyle/>
                    <a:p>
                      <a:pPr>
                        <a:spcAft>
                          <a:spcPts val="0"/>
                        </a:spcAft>
                      </a:pPr>
                      <a:r>
                        <a:rPr lang="en-CA" sz="1400" dirty="0">
                          <a:effectLst/>
                        </a:rPr>
                        <a:t>      Multi-national Corporations             24%</a:t>
                      </a:r>
                      <a:endParaRPr lang="en-CA" sz="1400" dirty="0">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153035">
                <a:tc>
                  <a:txBody>
                    <a:bodyPr/>
                    <a:lstStyle/>
                    <a:p>
                      <a:pPr>
                        <a:spcAft>
                          <a:spcPts val="0"/>
                        </a:spcAft>
                      </a:pPr>
                      <a:r>
                        <a:rPr lang="en-CA" sz="1400" dirty="0">
                          <a:effectLst/>
                        </a:rPr>
                        <a:t>   Angels &amp; VC Networks                          39%</a:t>
                      </a:r>
                      <a:endParaRPr lang="en-CA" sz="1400" dirty="0">
                        <a:effectLst/>
                        <a:latin typeface="Calibri"/>
                        <a:ea typeface="Calibri"/>
                        <a:cs typeface="Times New Roman"/>
                      </a:endParaRPr>
                    </a:p>
                  </a:txBody>
                  <a:tcPr marL="68580" marR="68580" marT="0" marB="0"/>
                </a:tc>
                <a:tc>
                  <a:txBody>
                    <a:bodyPr/>
                    <a:lstStyle/>
                    <a:p>
                      <a:pPr>
                        <a:spcAft>
                          <a:spcPts val="0"/>
                        </a:spcAft>
                      </a:pPr>
                      <a:r>
                        <a:rPr lang="en-CA" sz="1400" dirty="0">
                          <a:effectLst/>
                        </a:rPr>
                        <a:t>      Government - Municipal Services    22% </a:t>
                      </a:r>
                      <a:endParaRPr lang="en-CA" sz="1400" dirty="0">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r h="107950">
                <a:tc>
                  <a:txBody>
                    <a:bodyPr/>
                    <a:lstStyle/>
                    <a:p>
                      <a:pPr>
                        <a:spcAft>
                          <a:spcPts val="0"/>
                        </a:spcAft>
                      </a:pPr>
                      <a:r>
                        <a:rPr lang="en-CA" sz="1400" dirty="0">
                          <a:effectLst/>
                        </a:rPr>
                        <a:t>   Management Consulting                      36%</a:t>
                      </a:r>
                      <a:endParaRPr lang="en-CA" sz="1400" dirty="0">
                        <a:effectLst/>
                        <a:latin typeface="Calibri"/>
                        <a:ea typeface="Calibri"/>
                        <a:cs typeface="Times New Roman"/>
                      </a:endParaRPr>
                    </a:p>
                  </a:txBody>
                  <a:tcPr marL="68580" marR="68580" marT="0" marB="0"/>
                </a:tc>
                <a:tc>
                  <a:txBody>
                    <a:bodyPr/>
                    <a:lstStyle/>
                    <a:p>
                      <a:pPr>
                        <a:spcAft>
                          <a:spcPts val="0"/>
                        </a:spcAft>
                      </a:pPr>
                      <a:r>
                        <a:rPr lang="en-CA" sz="1400" dirty="0">
                          <a:effectLst/>
                        </a:rPr>
                        <a:t> </a:t>
                      </a:r>
                      <a:endParaRPr lang="en-CA" sz="1400" dirty="0">
                        <a:effectLst/>
                        <a:latin typeface="Calibri"/>
                        <a:ea typeface="Calibri"/>
                        <a:cs typeface="Times New Roman"/>
                      </a:endParaRPr>
                    </a:p>
                  </a:txBody>
                  <a:tcPr marL="68580" marR="68580" marT="0" marB="0"/>
                </a:tc>
                <a:extLst>
                  <a:ext uri="{0D108BD9-81ED-4DB2-BD59-A6C34878D82A}">
                    <a16:rowId xmlns:a16="http://schemas.microsoft.com/office/drawing/2014/main" val="10004"/>
                  </a:ext>
                </a:extLst>
              </a:tr>
            </a:tbl>
          </a:graphicData>
        </a:graphic>
      </p:graphicFrame>
      <p:sp>
        <p:nvSpPr>
          <p:cNvPr id="5" name="Rectangle 1"/>
          <p:cNvSpPr>
            <a:spLocks noChangeArrowheads="1"/>
          </p:cNvSpPr>
          <p:nvPr/>
        </p:nvSpPr>
        <p:spPr bwMode="auto">
          <a:xfrm>
            <a:off x="752618" y="1479267"/>
            <a:ext cx="7596844"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en-US" b="0" i="0" u="none" strike="noStrike" cap="none" normalizeH="0" baseline="0" dirty="0">
                <a:ln>
                  <a:noFill/>
                </a:ln>
                <a:solidFill>
                  <a:schemeClr val="tx1"/>
                </a:solidFill>
                <a:effectLst/>
                <a:latin typeface="Calibri" pitchFamily="34" charset="0"/>
                <a:ea typeface="Calibri" pitchFamily="34" charset="0"/>
                <a:cs typeface="Times New Roman" pitchFamily="18" charset="0"/>
              </a:rPr>
              <a:t>Medium-sized </a:t>
            </a:r>
            <a:r>
              <a:rPr lang="en-US" dirty="0">
                <a:latin typeface="Calibri" pitchFamily="34" charset="0"/>
                <a:ea typeface="Calibri" pitchFamily="34" charset="0"/>
                <a:cs typeface="Times New Roman" pitchFamily="18" charset="0"/>
              </a:rPr>
              <a:t>businesses</a:t>
            </a:r>
            <a:r>
              <a:rPr kumimoji="0" lang="en-US" b="0" i="0" u="none" strike="noStrike" cap="none" normalizeH="0" baseline="0" dirty="0">
                <a:ln>
                  <a:noFill/>
                </a:ln>
                <a:solidFill>
                  <a:schemeClr val="tx1"/>
                </a:solidFill>
                <a:effectLst/>
                <a:latin typeface="Calibri" pitchFamily="34" charset="0"/>
                <a:ea typeface="Calibri" pitchFamily="34" charset="0"/>
                <a:cs typeface="Times New Roman" pitchFamily="18" charset="0"/>
              </a:rPr>
              <a:t> hire more qualified staff, invest more in research, have more resources to acquire other businesses, and are more likely to engage in global exporting. The effectiveness of the following sources was rated for "helping" grow entrepreneurial and small businesses. </a:t>
            </a:r>
            <a:endParaRPr lang="en-US" dirty="0"/>
          </a:p>
        </p:txBody>
      </p:sp>
      <p:sp>
        <p:nvSpPr>
          <p:cNvPr id="7" name="TextBox 6"/>
          <p:cNvSpPr txBox="1"/>
          <p:nvPr/>
        </p:nvSpPr>
        <p:spPr>
          <a:xfrm>
            <a:off x="752618" y="4365104"/>
            <a:ext cx="7596844" cy="1477328"/>
          </a:xfrm>
          <a:prstGeom prst="rect">
            <a:avLst/>
          </a:prstGeom>
          <a:noFill/>
        </p:spPr>
        <p:txBody>
          <a:bodyPr wrap="square" rtlCol="0">
            <a:spAutoFit/>
          </a:bodyPr>
          <a:lstStyle/>
          <a:p>
            <a:r>
              <a:rPr lang="en-US" dirty="0"/>
              <a:t>There may be a bias here as the Survey sponsors were a management consulting and an industry association.  Both they, incubators and research agencies, angels and VC networks, are viewed as most helpful. Least helpful are banks and financial institutions, multinational corporations, and municipal government, resources that typically attend to established businesses.</a:t>
            </a:r>
            <a:endParaRPr lang="en-CA" dirty="0"/>
          </a:p>
        </p:txBody>
      </p:sp>
    </p:spTree>
    <p:extLst>
      <p:ext uri="{BB962C8B-B14F-4D97-AF65-F5344CB8AC3E}">
        <p14:creationId xmlns:p14="http://schemas.microsoft.com/office/powerpoint/2010/main" val="3727911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0233" y="332656"/>
            <a:ext cx="8229600" cy="936104"/>
          </a:xfrm>
        </p:spPr>
        <p:txBody>
          <a:bodyPr>
            <a:noAutofit/>
          </a:bodyPr>
          <a:lstStyle/>
          <a:p>
            <a:r>
              <a:rPr lang="en-CA" sz="3200" dirty="0">
                <a:latin typeface="+mn-lt"/>
              </a:rPr>
              <a:t>Nine issues – from site consultations</a:t>
            </a:r>
          </a:p>
        </p:txBody>
      </p:sp>
      <p:sp>
        <p:nvSpPr>
          <p:cNvPr id="4" name="Slide Number Placeholder 3"/>
          <p:cNvSpPr>
            <a:spLocks noGrp="1"/>
          </p:cNvSpPr>
          <p:nvPr>
            <p:ph type="sldNum" sz="quarter" idx="12"/>
          </p:nvPr>
        </p:nvSpPr>
        <p:spPr/>
        <p:txBody>
          <a:bodyPr/>
          <a:lstStyle/>
          <a:p>
            <a:fld id="{D72EBCED-8011-43B5-B186-20EF35E92EE1}" type="slidenum">
              <a:rPr lang="en-CA" smtClean="0"/>
              <a:t>7</a:t>
            </a:fld>
            <a:endParaRPr lang="en-CA"/>
          </a:p>
        </p:txBody>
      </p:sp>
      <p:sp>
        <p:nvSpPr>
          <p:cNvPr id="3" name="TextBox 2"/>
          <p:cNvSpPr txBox="1"/>
          <p:nvPr/>
        </p:nvSpPr>
        <p:spPr>
          <a:xfrm>
            <a:off x="651013" y="1268760"/>
            <a:ext cx="7848040" cy="4939814"/>
          </a:xfrm>
          <a:prstGeom prst="rect">
            <a:avLst/>
          </a:prstGeom>
          <a:noFill/>
        </p:spPr>
        <p:txBody>
          <a:bodyPr wrap="square" rtlCol="0">
            <a:spAutoFit/>
          </a:bodyPr>
          <a:lstStyle/>
          <a:p>
            <a:pPr marL="342900" indent="-342900">
              <a:buFont typeface="+mj-lt"/>
              <a:buAutoNum type="arabicPeriod"/>
            </a:pPr>
            <a:r>
              <a:rPr lang="en-US" sz="1500" b="1" dirty="0"/>
              <a:t>Technology. </a:t>
            </a:r>
            <a:r>
              <a:rPr lang="en-US" sz="1500" dirty="0"/>
              <a:t>Securing technology knowledge is also addressed under Human Resources. Product management and development is poorly understood. </a:t>
            </a:r>
            <a:endParaRPr lang="en-CA" sz="1500" dirty="0"/>
          </a:p>
          <a:p>
            <a:pPr marL="342900" indent="-342900">
              <a:buFont typeface="+mj-lt"/>
              <a:buAutoNum type="arabicPeriod"/>
            </a:pPr>
            <a:r>
              <a:rPr lang="en-US" sz="1500" b="1" dirty="0"/>
              <a:t>Management. </a:t>
            </a:r>
            <a:r>
              <a:rPr lang="en-US" sz="1500" dirty="0"/>
              <a:t>Adapting to growth and setting aside time for more than operations.</a:t>
            </a:r>
            <a:endParaRPr lang="en-CA" sz="1500" dirty="0"/>
          </a:p>
          <a:p>
            <a:pPr marL="342900" indent="-342900">
              <a:buFont typeface="+mj-lt"/>
              <a:buAutoNum type="arabicPeriod"/>
            </a:pPr>
            <a:r>
              <a:rPr lang="en-US" sz="1500" b="1" dirty="0"/>
              <a:t>Governance. </a:t>
            </a:r>
            <a:r>
              <a:rPr lang="en-US" sz="1500" dirty="0"/>
              <a:t>The lack of a board or networks of advisers.</a:t>
            </a:r>
            <a:endParaRPr lang="en-CA" sz="1500" dirty="0"/>
          </a:p>
          <a:p>
            <a:pPr marL="342900" indent="-342900">
              <a:buFont typeface="+mj-lt"/>
              <a:buAutoNum type="arabicPeriod"/>
            </a:pPr>
            <a:r>
              <a:rPr lang="en-US" sz="1500" b="1" dirty="0"/>
              <a:t>Human Resources.  </a:t>
            </a:r>
            <a:r>
              <a:rPr lang="en-US" sz="1500" dirty="0"/>
              <a:t>Talent shortages and the lack of social-relational skills by knowledge workers.</a:t>
            </a:r>
          </a:p>
          <a:p>
            <a:pPr marL="342900" indent="-342900">
              <a:buFont typeface="+mj-lt"/>
              <a:buAutoNum type="arabicPeriod"/>
            </a:pPr>
            <a:r>
              <a:rPr lang="en-US" sz="1500" b="1" dirty="0"/>
              <a:t>Funding. </a:t>
            </a:r>
            <a:r>
              <a:rPr lang="en-US" sz="1500" dirty="0"/>
              <a:t>Inadequacy of Internal funding for early-stage enterprises and unavailable External funding at a later stage of development. Venture capitalists undermining growth, promoting early exits with a consequent loss of talent/experience, and an economic loss to the industry and the province of a growing enterprise. </a:t>
            </a:r>
            <a:endParaRPr lang="en-CA" sz="1500" dirty="0"/>
          </a:p>
          <a:p>
            <a:pPr marL="342900" indent="-342900">
              <a:buFont typeface="+mj-lt"/>
              <a:buAutoNum type="arabicPeriod"/>
            </a:pPr>
            <a:r>
              <a:rPr lang="en-US" sz="1500" b="1" dirty="0"/>
              <a:t>Evaluation. </a:t>
            </a:r>
            <a:r>
              <a:rPr lang="en-US" sz="1500" dirty="0"/>
              <a:t>Little attention to metrics and the setting of priorities. Money is over-valued as the proxy of success. Mismatch of expectations </a:t>
            </a:r>
            <a:r>
              <a:rPr lang="en-US" sz="1500" u="sng" dirty="0"/>
              <a:t>after</a:t>
            </a:r>
            <a:r>
              <a:rPr lang="en-US" sz="1500" dirty="0"/>
              <a:t> an investor relationship has been sealed.</a:t>
            </a:r>
          </a:p>
          <a:p>
            <a:pPr marL="342900" indent="-342900">
              <a:buFont typeface="+mj-lt"/>
              <a:buAutoNum type="arabicPeriod"/>
            </a:pPr>
            <a:r>
              <a:rPr lang="en-US" sz="1500" b="1" dirty="0"/>
              <a:t>Regulations. </a:t>
            </a:r>
            <a:r>
              <a:rPr lang="en-US" sz="1500" dirty="0"/>
              <a:t>Municipal governments “red tape”.  An obsession with timely tax collection by the federal government, particularly of GST creating a significant burden on the cash flow of small businesses.</a:t>
            </a:r>
          </a:p>
          <a:p>
            <a:pPr marL="342900" indent="-342900">
              <a:buFont typeface="+mj-lt"/>
              <a:buAutoNum type="arabicPeriod"/>
            </a:pPr>
            <a:r>
              <a:rPr lang="en-US" sz="1500" b="1" dirty="0"/>
              <a:t>Marketing. </a:t>
            </a:r>
            <a:r>
              <a:rPr lang="en-US" sz="1500" dirty="0"/>
              <a:t>A weak understanding of the customer, their problems, and markets. Also weak integration of market research in product development. Technical "wow!" driving internal funding priorities.</a:t>
            </a:r>
            <a:endParaRPr lang="en-CA" sz="1500" dirty="0"/>
          </a:p>
          <a:p>
            <a:pPr marL="342900" indent="-342900">
              <a:buFont typeface="+mj-lt"/>
              <a:buAutoNum type="arabicPeriod"/>
            </a:pPr>
            <a:r>
              <a:rPr lang="en-US" sz="1500" b="1" dirty="0"/>
              <a:t>Learning. </a:t>
            </a:r>
            <a:r>
              <a:rPr lang="en-US" sz="1500" dirty="0"/>
              <a:t>Failure is under-valued, and not appreciated as a critical element for managing growth. "Failure" both in terms of identifying "lessons learned" and appreciating the value of asking and where to go for "help".</a:t>
            </a:r>
            <a:endParaRPr lang="en-CA" sz="1500" dirty="0"/>
          </a:p>
        </p:txBody>
      </p:sp>
    </p:spTree>
    <p:extLst>
      <p:ext uri="{BB962C8B-B14F-4D97-AF65-F5344CB8AC3E}">
        <p14:creationId xmlns:p14="http://schemas.microsoft.com/office/powerpoint/2010/main" val="224672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Autofit/>
          </a:bodyPr>
          <a:lstStyle/>
          <a:p>
            <a:r>
              <a:rPr lang="en-CA" sz="3200" dirty="0"/>
              <a:t>Recommendations – Four with several proposals</a:t>
            </a:r>
          </a:p>
        </p:txBody>
      </p:sp>
      <p:sp>
        <p:nvSpPr>
          <p:cNvPr id="3" name="Slide Number Placeholder 2"/>
          <p:cNvSpPr>
            <a:spLocks noGrp="1"/>
          </p:cNvSpPr>
          <p:nvPr>
            <p:ph type="sldNum" sz="quarter" idx="12"/>
          </p:nvPr>
        </p:nvSpPr>
        <p:spPr/>
        <p:txBody>
          <a:bodyPr/>
          <a:lstStyle/>
          <a:p>
            <a:fld id="{D72EBCED-8011-43B5-B186-20EF35E92EE1}" type="slidenum">
              <a:rPr lang="en-CA" smtClean="0"/>
              <a:t>8</a:t>
            </a:fld>
            <a:endParaRPr lang="en-CA"/>
          </a:p>
        </p:txBody>
      </p:sp>
      <p:sp>
        <p:nvSpPr>
          <p:cNvPr id="4" name="TextBox 3"/>
          <p:cNvSpPr txBox="1"/>
          <p:nvPr/>
        </p:nvSpPr>
        <p:spPr>
          <a:xfrm>
            <a:off x="755576" y="1340768"/>
            <a:ext cx="7416824" cy="4801314"/>
          </a:xfrm>
          <a:prstGeom prst="rect">
            <a:avLst/>
          </a:prstGeom>
          <a:noFill/>
        </p:spPr>
        <p:txBody>
          <a:bodyPr wrap="square" rtlCol="0">
            <a:spAutoFit/>
          </a:bodyPr>
          <a:lstStyle/>
          <a:p>
            <a:r>
              <a:rPr lang="en-US" b="1" dirty="0"/>
              <a:t>#1. Human Resources. Improve communications and relational skills for knowledge-based students and graduates, professions and industries.</a:t>
            </a:r>
          </a:p>
          <a:p>
            <a:endParaRPr lang="en-US" b="1" dirty="0"/>
          </a:p>
          <a:p>
            <a:r>
              <a:rPr lang="en-US" dirty="0"/>
              <a:t>Proposal 1.1.  Develop a curriculum of requisite communication skills warranted at various stages of small business development; publish and promote them. </a:t>
            </a:r>
          </a:p>
          <a:p>
            <a:endParaRPr lang="en-CA" dirty="0"/>
          </a:p>
          <a:p>
            <a:r>
              <a:rPr lang="en-US" dirty="0"/>
              <a:t>Proposal 1.2.  Encourage the integration of applied communications into the curriculum of all educational institutions particularly the professional schools.</a:t>
            </a:r>
            <a:endParaRPr lang="en-CA" dirty="0"/>
          </a:p>
          <a:p>
            <a:endParaRPr lang="en-US" dirty="0"/>
          </a:p>
          <a:p>
            <a:r>
              <a:rPr lang="en-US" dirty="0"/>
              <a:t>Proposal 1.3. Governments need to increase the priority given to developing small business incubators linked to research institutes and universities. </a:t>
            </a:r>
            <a:endParaRPr lang="en-CA" dirty="0"/>
          </a:p>
          <a:p>
            <a:endParaRPr lang="en-US" dirty="0"/>
          </a:p>
          <a:p>
            <a:r>
              <a:rPr lang="en-US" dirty="0"/>
              <a:t>Proposal 1.4.  Management consulting needs to appreciate the significant value attributed to the profession by small technology businesses and convey the profession’s interest in the success of small business.</a:t>
            </a:r>
            <a:endParaRPr lang="en-CA" dirty="0"/>
          </a:p>
          <a:p>
            <a:endParaRPr lang="en-CA" dirty="0"/>
          </a:p>
        </p:txBody>
      </p:sp>
    </p:spTree>
    <p:extLst>
      <p:ext uri="{BB962C8B-B14F-4D97-AF65-F5344CB8AC3E}">
        <p14:creationId xmlns:p14="http://schemas.microsoft.com/office/powerpoint/2010/main" val="1788128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t>Recommendations … continued</a:t>
            </a:r>
          </a:p>
        </p:txBody>
      </p:sp>
      <p:sp>
        <p:nvSpPr>
          <p:cNvPr id="3" name="Slide Number Placeholder 2"/>
          <p:cNvSpPr>
            <a:spLocks noGrp="1"/>
          </p:cNvSpPr>
          <p:nvPr>
            <p:ph type="sldNum" sz="quarter" idx="12"/>
          </p:nvPr>
        </p:nvSpPr>
        <p:spPr/>
        <p:txBody>
          <a:bodyPr/>
          <a:lstStyle/>
          <a:p>
            <a:fld id="{D72EBCED-8011-43B5-B186-20EF35E92EE1}" type="slidenum">
              <a:rPr lang="en-CA" smtClean="0"/>
              <a:t>9</a:t>
            </a:fld>
            <a:endParaRPr lang="en-CA"/>
          </a:p>
        </p:txBody>
      </p:sp>
      <p:sp>
        <p:nvSpPr>
          <p:cNvPr id="4" name="TextBox 3"/>
          <p:cNvSpPr txBox="1"/>
          <p:nvPr/>
        </p:nvSpPr>
        <p:spPr>
          <a:xfrm>
            <a:off x="916359" y="1700808"/>
            <a:ext cx="7632848" cy="3693319"/>
          </a:xfrm>
          <a:prstGeom prst="rect">
            <a:avLst/>
          </a:prstGeom>
          <a:noFill/>
        </p:spPr>
        <p:txBody>
          <a:bodyPr wrap="square" rtlCol="0">
            <a:spAutoFit/>
          </a:bodyPr>
          <a:lstStyle/>
          <a:p>
            <a:r>
              <a:rPr lang="en-US" b="1" dirty="0"/>
              <a:t>#2. Funding Reform. Cultivate local and regional networks of early stage investors as advisory.</a:t>
            </a:r>
          </a:p>
          <a:p>
            <a:endParaRPr lang="en-CA" dirty="0"/>
          </a:p>
          <a:p>
            <a:r>
              <a:rPr lang="en-US" dirty="0"/>
              <a:t>Proposal 2.1.  Establish a model Innovation Zone compatible with the Zone's socio-economic vision featuring collaborative economic development and the integration of science and culture, technology and arts AND the development of the associated infrastructure, including a network of domestic and foreign investors to support small business retention and attraction and an associated network of small business incubators. </a:t>
            </a:r>
            <a:endParaRPr lang="en-CA" dirty="0"/>
          </a:p>
          <a:p>
            <a:endParaRPr lang="en-US" dirty="0"/>
          </a:p>
          <a:p>
            <a:r>
              <a:rPr lang="en-US" dirty="0"/>
              <a:t>Proposal 2.2. Conduct workshops on the risks and rewards of mergers and acquisitions for growth and tell stories about the success for Alberta enterprises that have adopted mergers and acquisitions for growth.</a:t>
            </a:r>
            <a:endParaRPr lang="en-CA" dirty="0"/>
          </a:p>
        </p:txBody>
      </p:sp>
    </p:spTree>
    <p:extLst>
      <p:ext uri="{BB962C8B-B14F-4D97-AF65-F5344CB8AC3E}">
        <p14:creationId xmlns:p14="http://schemas.microsoft.com/office/powerpoint/2010/main" val="34943704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237</TotalTime>
  <Words>1647</Words>
  <Application>Microsoft Office PowerPoint</Application>
  <PresentationFormat>On-screen Show (4:3)</PresentationFormat>
  <Paragraphs>133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Times New Roman</vt:lpstr>
      <vt:lpstr>Office Theme</vt:lpstr>
      <vt:lpstr>The Missing ‘M’ in SME – Why small technology businesses fail to grow</vt:lpstr>
      <vt:lpstr>Report Highlights – Who participated? </vt:lpstr>
      <vt:lpstr>PowerPoint Presentation</vt:lpstr>
      <vt:lpstr>PowerPoint Presentation</vt:lpstr>
      <vt:lpstr>Report Highlights – Impeding growth?</vt:lpstr>
      <vt:lpstr>Report Highlights – Who’s helping?</vt:lpstr>
      <vt:lpstr>Nine issues – from site consultations</vt:lpstr>
      <vt:lpstr>Recommendations – Four with several proposals</vt:lpstr>
      <vt:lpstr>Recommendations … continued</vt:lpstr>
      <vt:lpstr>Recommendations …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Missing ‘M’ in SME – Why small businesses fail to grow</dc:title>
  <dc:creator>Perry</dc:creator>
  <cp:lastModifiedBy>Perry Kinkaide</cp:lastModifiedBy>
  <cp:revision>26</cp:revision>
  <dcterms:created xsi:type="dcterms:W3CDTF">2014-10-09T16:59:10Z</dcterms:created>
  <dcterms:modified xsi:type="dcterms:W3CDTF">2026-01-11T07:22:19Z</dcterms:modified>
</cp:coreProperties>
</file>