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7" r:id="rId2"/>
    <p:sldId id="268" r:id="rId3"/>
    <p:sldId id="269" r:id="rId4"/>
    <p:sldId id="286" r:id="rId5"/>
    <p:sldId id="270" r:id="rId6"/>
    <p:sldId id="271" r:id="rId7"/>
    <p:sldId id="272" r:id="rId8"/>
    <p:sldId id="28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0" r:id="rId18"/>
    <p:sldId id="281" r:id="rId19"/>
    <p:sldId id="282" r:id="rId20"/>
    <p:sldId id="266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BAA9D4-78E8-40D4-986B-55FCA60D9565}" type="datetimeFigureOut">
              <a:rPr lang="en-CA" smtClean="0"/>
              <a:t>2026-01-09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bctech.c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tech.c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692828"/>
            <a:ext cx="8568952" cy="348077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008000"/>
                </a:solidFill>
                <a:latin typeface="AirCut" pitchFamily="2" charset="0"/>
              </a:rPr>
              <a:t>Moonlight in the Meadows</a:t>
            </a:r>
          </a:p>
          <a:p>
            <a:pPr marL="0" indent="0" algn="ctr">
              <a:buNone/>
            </a:pPr>
            <a:r>
              <a:rPr lang="en-US" sz="3200" dirty="0"/>
              <a:t>Regional All-industry Annual Networking BBQ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01" y="4635792"/>
            <a:ext cx="3151262" cy="17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7034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Presenter: Perry Kinkaide</a:t>
            </a:r>
          </a:p>
          <a:p>
            <a:r>
              <a:rPr lang="en-US" sz="2400" dirty="0"/>
              <a:t>Founder &amp; Past-President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4424782"/>
            <a:ext cx="2808312" cy="10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7725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#1. FOCUS – A WARM UP</a:t>
            </a:r>
          </a:p>
          <a:p>
            <a:pPr algn="ctr"/>
            <a:r>
              <a:rPr lang="en-US" sz="3600" dirty="0"/>
              <a:t>                Ted Morton's provocative presentation – </a:t>
            </a:r>
          </a:p>
          <a:p>
            <a:pPr algn="ctr"/>
            <a:endParaRPr lang="en-US" sz="3600" dirty="0"/>
          </a:p>
          <a:p>
            <a:r>
              <a:rPr lang="en-US" sz="3600" dirty="0"/>
              <a:t>                  “Mobilizing Alberta's </a:t>
            </a:r>
          </a:p>
          <a:p>
            <a:pPr algn="ctr"/>
            <a:r>
              <a:rPr lang="en-US" sz="3600" dirty="0"/>
              <a:t>Wealth For Economic Diversification“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… and a "how to" response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" y="1700808"/>
            <a:ext cx="1807468" cy="18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36" y="1844824"/>
            <a:ext cx="4342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CleanTech</a:t>
            </a:r>
            <a:r>
              <a:rPr lang="en-US" sz="20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Fusion Energy &amp;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Electrifying and Automating Transportation</a:t>
            </a:r>
          </a:p>
          <a:p>
            <a:r>
              <a:rPr lang="en-US" sz="2000" b="1" dirty="0" err="1"/>
              <a:t>BioTech</a:t>
            </a:r>
            <a:r>
              <a:rPr lang="en-US" sz="2000" b="1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Genomics and Cell 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Agriculture &amp; Food Processing</a:t>
            </a:r>
          </a:p>
          <a:p>
            <a:r>
              <a:rPr lang="en-US" sz="2000" b="1" dirty="0"/>
              <a:t>InfoTech: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 Loading Intelligence - 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Robotics and Smart Drones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Analytics, Big Data &amp; The Cloud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4328" y="1844824"/>
            <a:ext cx="40361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SMEs: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to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Understanding SME Success &amp;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Regional Collaboration - Innovation Zones</a:t>
            </a:r>
          </a:p>
          <a:p>
            <a:r>
              <a:rPr lang="en-US" sz="2000" b="1" dirty="0"/>
              <a:t>Change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Innovation &amp;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People - The 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Creativity &amp; Convergence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412" y="771372"/>
            <a:ext cx="8447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#2. PROMPTING CREATIVE </a:t>
            </a:r>
            <a:r>
              <a:rPr lang="en-US" sz="2400" dirty="0"/>
              <a:t>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8304" y="5153422"/>
            <a:ext cx="446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NEVER BORING, </a:t>
            </a:r>
          </a:p>
          <a:p>
            <a:r>
              <a:rPr lang="en-US" sz="2800" dirty="0"/>
              <a:t>      ALWAYS EXPLORING</a:t>
            </a:r>
          </a:p>
        </p:txBody>
      </p:sp>
      <p:pic>
        <p:nvPicPr>
          <p:cNvPr id="8194" name="Picture 2" descr="C:\Users\Perry\Pictures\Photos Analytics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02292"/>
            <a:ext cx="755664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13" y="5699153"/>
            <a:ext cx="1029759" cy="7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116" y="908720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#3. NETWORKING </a:t>
            </a:r>
            <a:r>
              <a:rPr lang="en-US" sz="3200" dirty="0"/>
              <a:t>for small tech businesses and their services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"Meet someone you want to meet again“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Researchers and Entrepreneurs </a:t>
            </a:r>
          </a:p>
          <a:p>
            <a:pPr algn="ctr"/>
            <a:r>
              <a:rPr lang="en-US" sz="3200" dirty="0"/>
              <a:t>Academic and Business</a:t>
            </a:r>
          </a:p>
          <a:p>
            <a:pPr algn="ctr"/>
            <a:r>
              <a:rPr lang="en-US" sz="3200" dirty="0"/>
              <a:t>Youthful and Wise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44" y="3284984"/>
            <a:ext cx="1622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9675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#4. APPEALING TO YOUR APPETITES </a:t>
            </a:r>
            <a:r>
              <a:rPr lang="en-US" sz="3600" dirty="0"/>
              <a:t> BISTROS &amp; BEVERAGES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Fill '</a:t>
            </a:r>
            <a:r>
              <a:rPr lang="en-US" sz="3600" dirty="0" err="1"/>
              <a:t>er</a:t>
            </a:r>
            <a:r>
              <a:rPr lang="en-US" sz="3600" dirty="0"/>
              <a:t> up - </a:t>
            </a:r>
            <a:r>
              <a:rPr lang="en-US" sz="3600" dirty="0" err="1"/>
              <a:t>lotsa</a:t>
            </a:r>
            <a:r>
              <a:rPr lang="en-US" sz="3600" dirty="0"/>
              <a:t> samples</a:t>
            </a:r>
          </a:p>
          <a:p>
            <a:pPr algn="ctr"/>
            <a:r>
              <a:rPr lang="en-US" sz="3600" dirty="0"/>
              <a:t>Keep </a:t>
            </a:r>
            <a:r>
              <a:rPr lang="en-US" sz="3600" dirty="0" err="1"/>
              <a:t>talkin</a:t>
            </a:r>
            <a:r>
              <a:rPr lang="en-US" sz="3600" dirty="0"/>
              <a:t> - no line ups!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9876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24744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#5. Lite ENTERTAINMENT</a:t>
            </a:r>
          </a:p>
          <a:p>
            <a:pPr algn="ctr"/>
            <a:endParaRPr lang="en-US" sz="4400" b="1" dirty="0"/>
          </a:p>
          <a:p>
            <a:pPr algn="ctr"/>
            <a:r>
              <a:rPr lang="en-US" sz="3600" dirty="0"/>
              <a:t>Inconspicuous musicians</a:t>
            </a:r>
          </a:p>
          <a:p>
            <a:pPr algn="ctr"/>
            <a:r>
              <a:rPr lang="en-US" sz="3600" dirty="0"/>
              <a:t>"Mike" the robotic sound system</a:t>
            </a:r>
          </a:p>
          <a:p>
            <a:pPr algn="ctr"/>
            <a:r>
              <a:rPr lang="en-US" sz="3600" dirty="0"/>
              <a:t>Plus a roving reporter</a:t>
            </a:r>
          </a:p>
          <a:p>
            <a:pPr algn="ctr"/>
            <a:r>
              <a:rPr lang="en-US" sz="3600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1" y="4954654"/>
            <a:ext cx="1229092" cy="9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53122"/>
            <a:ext cx="2885009" cy="11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#6. ACCESSIBLE &amp; MEMORABLE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Just off Fox Drive - Free Parking</a:t>
            </a:r>
          </a:p>
          <a:p>
            <a:pPr algn="ctr"/>
            <a:r>
              <a:rPr lang="en-US" sz="3200" dirty="0"/>
              <a:t>In the lush meadows of the Region's River </a:t>
            </a:r>
          </a:p>
          <a:p>
            <a:pPr algn="ctr"/>
            <a:r>
              <a:rPr lang="en-US" sz="3200" dirty="0"/>
              <a:t>Valley - the </a:t>
            </a:r>
            <a:r>
              <a:rPr lang="en-US" sz="3200" dirty="0" err="1"/>
              <a:t>showgrounds</a:t>
            </a:r>
            <a:r>
              <a:rPr lang="en-US" sz="3200" dirty="0"/>
              <a:t> of WELCA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golden sunset with the full Moon arising!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203676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2" y="5032246"/>
            <a:ext cx="2384049" cy="1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1"/>
            <a:ext cx="4235936" cy="547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952" y="1052736"/>
            <a:ext cx="3431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Convenient Site Layout</a:t>
            </a:r>
          </a:p>
          <a:p>
            <a:pPr algn="ctr"/>
            <a:endParaRPr lang="en-US" sz="2800" dirty="0"/>
          </a:p>
          <a:p>
            <a:r>
              <a:rPr lang="en-US" dirty="0"/>
              <a:t>Registration Desk w/</a:t>
            </a:r>
          </a:p>
          <a:p>
            <a:r>
              <a:rPr lang="en-US" dirty="0"/>
              <a:t>      Volunteers</a:t>
            </a:r>
          </a:p>
          <a:p>
            <a:r>
              <a:rPr lang="en-US" dirty="0"/>
              <a:t>Field House – Washrooms</a:t>
            </a:r>
          </a:p>
          <a:p>
            <a:r>
              <a:rPr lang="en-US" dirty="0"/>
              <a:t>Roving Entertainers &amp; Reporter</a:t>
            </a:r>
          </a:p>
          <a:p>
            <a:r>
              <a:rPr lang="en-US" dirty="0"/>
              <a:t>Main  Pavilion w/ surrounding:</a:t>
            </a:r>
          </a:p>
          <a:p>
            <a:r>
              <a:rPr lang="en-US" dirty="0"/>
              <a:t>  Hospitality Suites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Bistro sites</a:t>
            </a:r>
          </a:p>
          <a:p>
            <a:r>
              <a:rPr lang="en-US" dirty="0"/>
              <a:t>Beverage sites</a:t>
            </a:r>
          </a:p>
          <a:p>
            <a:r>
              <a:rPr lang="en-US" dirty="0"/>
              <a:t>Free Parking</a:t>
            </a:r>
          </a:p>
          <a:p>
            <a:r>
              <a:rPr lang="en-US" dirty="0"/>
              <a:t>Lush Meadows under feet</a:t>
            </a:r>
          </a:p>
          <a:p>
            <a:r>
              <a:rPr lang="en-US" dirty="0"/>
              <a:t>Full Moon rise – 7:37PM</a:t>
            </a:r>
          </a:p>
          <a:p>
            <a:r>
              <a:rPr lang="en-US" dirty="0"/>
              <a:t>Sun set - 10:07 PM</a:t>
            </a:r>
          </a:p>
        </p:txBody>
      </p:sp>
    </p:spTree>
    <p:extLst>
      <p:ext uri="{BB962C8B-B14F-4D97-AF65-F5344CB8AC3E}">
        <p14:creationId xmlns:p14="http://schemas.microsoft.com/office/powerpoint/2010/main" val="304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096" y="612160"/>
            <a:ext cx="85689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MAKE THIS YOUR BBQ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For your customers and partners - staff too!</a:t>
            </a:r>
          </a:p>
          <a:p>
            <a:pPr algn="ctr"/>
            <a:r>
              <a:rPr lang="en-US" sz="3200" dirty="0"/>
              <a:t>We do the work, You have the fun!</a:t>
            </a:r>
          </a:p>
          <a:p>
            <a:pPr algn="ctr">
              <a:spcBef>
                <a:spcPts val="600"/>
              </a:spcBef>
            </a:pPr>
            <a:r>
              <a:rPr lang="en-US" sz="3200" dirty="0"/>
              <a:t>AVAILABLE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Hospitality Suite                Industry Pavilion</a:t>
            </a:r>
          </a:p>
          <a:p>
            <a:r>
              <a:rPr lang="en-US" sz="3200" dirty="0"/>
              <a:t>        $495        w/ free passes     $1,600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40328"/>
            <a:ext cx="1877392" cy="187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91200"/>
            <a:ext cx="1783680" cy="178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80" y="346197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026" y="1227817"/>
            <a:ext cx="8190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Bring A Friend - A Partner - A Date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10-years in the making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Just for the fun of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8304" y="3212976"/>
            <a:ext cx="3096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28406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0872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REGISTER NOW - </a:t>
            </a:r>
            <a:r>
              <a:rPr lang="en-US" sz="3200" b="1" u="sng" dirty="0">
                <a:hlinkClick r:id="rId2"/>
              </a:rPr>
              <a:t>www.ABCtech.ca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           $25 Students/Seniors</a:t>
            </a:r>
          </a:p>
          <a:p>
            <a:r>
              <a:rPr lang="en-US" sz="3200" dirty="0"/>
              <a:t>                $37.50 General</a:t>
            </a:r>
          </a:p>
          <a:p>
            <a:r>
              <a:rPr lang="en-US" sz="3200" dirty="0"/>
              <a:t>  </a:t>
            </a:r>
            <a:r>
              <a:rPr lang="en-US" sz="3200" b="1" dirty="0"/>
              <a:t>Includes a bistro/beverage ticket</a:t>
            </a:r>
          </a:p>
          <a:p>
            <a:r>
              <a:rPr lang="en-US" sz="3200" dirty="0"/>
              <a:t>            </a:t>
            </a:r>
            <a:r>
              <a:rPr lang="en-US" sz="3200" dirty="0">
                <a:solidFill>
                  <a:srgbClr val="FF0000"/>
                </a:solidFill>
              </a:rPr>
              <a:t>Free for </a:t>
            </a:r>
            <a:r>
              <a:rPr lang="en-US" sz="3200" dirty="0" err="1">
                <a:solidFill>
                  <a:srgbClr val="FF0000"/>
                </a:solidFill>
              </a:rPr>
              <a:t>ABCtech’s</a:t>
            </a:r>
            <a:r>
              <a:rPr lang="en-US" sz="3200" dirty="0">
                <a:solidFill>
                  <a:srgbClr val="FF0000"/>
                </a:solidFill>
              </a:rPr>
              <a:t> Members</a:t>
            </a:r>
          </a:p>
          <a:p>
            <a:r>
              <a:rPr lang="en-US" sz="3200" dirty="0"/>
              <a:t>                           $  25 Students/Seniors</a:t>
            </a:r>
          </a:p>
          <a:p>
            <a:r>
              <a:rPr lang="en-US" sz="3200" dirty="0"/>
              <a:t>                           $100 General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02994"/>
            <a:ext cx="2741796" cy="10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4000" dirty="0"/>
              <a:t>Monday  June 29</a:t>
            </a:r>
            <a:r>
              <a:rPr lang="en-US" sz="4000" baseline="30000" dirty="0"/>
              <a:t>th</a:t>
            </a:r>
            <a:r>
              <a:rPr lang="en-US" sz="4000" dirty="0"/>
              <a:t>  4:30-7:30PM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Moon rise - on time - 7:31PM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Just off Fox Drive - Edmonton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   Register Online - </a:t>
            </a:r>
            <a:r>
              <a:rPr lang="en-US" sz="2800" b="1" u="sng" dirty="0">
                <a:hlinkClick r:id="rId2"/>
              </a:rPr>
              <a:t>www.ABCtech.ca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4288"/>
            <a:ext cx="2471936" cy="13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10968"/>
            <a:ext cx="2592288" cy="10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4869160"/>
            <a:ext cx="5616624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2400" dirty="0"/>
            </a:br>
            <a:br>
              <a:rPr lang="en-CA" sz="2400" dirty="0"/>
            </a:br>
            <a:r>
              <a:rPr lang="en-US" sz="5300" b="1" dirty="0">
                <a:solidFill>
                  <a:srgbClr val="008000"/>
                </a:solidFill>
                <a:latin typeface="AirCut" pitchFamily="2" charset="0"/>
              </a:rPr>
              <a:t>Moonlight in the Meadows  </a:t>
            </a:r>
            <a:br>
              <a:rPr lang="en-US" sz="2400" b="1" dirty="0">
                <a:solidFill>
                  <a:srgbClr val="008000"/>
                </a:solidFill>
                <a:latin typeface="AirCut" pitchFamily="2" charset="0"/>
              </a:rPr>
            </a:br>
            <a:r>
              <a:rPr lang="en-US" sz="2400" b="1" dirty="0">
                <a:solidFill>
                  <a:srgbClr val="008000"/>
                </a:solidFill>
                <a:latin typeface="AirCut" pitchFamily="2" charset="0"/>
              </a:rPr>
              <a:t>                                                                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– June 29</a:t>
            </a:r>
            <a:r>
              <a:rPr lang="en-CA" sz="24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br>
              <a:rPr lang="en-CA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6600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2060848"/>
            <a:ext cx="4842792" cy="2716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589240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MORE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780-990-5874</a:t>
            </a:r>
          </a:p>
        </p:txBody>
      </p:sp>
    </p:spTree>
    <p:extLst>
      <p:ext uri="{BB962C8B-B14F-4D97-AF65-F5344CB8AC3E}">
        <p14:creationId xmlns:p14="http://schemas.microsoft.com/office/powerpoint/2010/main" val="9239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636" y="1484784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Saying "Thank you!“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TO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Regional contacts and special</a:t>
            </a:r>
          </a:p>
          <a:p>
            <a:pPr algn="ctr"/>
            <a:r>
              <a:rPr lang="en-US" sz="3200" dirty="0"/>
              <a:t>interests in the business of technology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</a:t>
            </a:r>
            <a:endParaRPr lang="en-US" sz="4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413">
            <a:off x="4606421" y="87113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425" y="548680"/>
            <a:ext cx="64459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Never “too busy”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90458"/>
              </p:ext>
            </p:extLst>
          </p:nvPr>
        </p:nvGraphicFramePr>
        <p:xfrm>
          <a:off x="683568" y="1884778"/>
          <a:ext cx="2016224" cy="441960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Fusion Energy 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Program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AIESC - University of  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Congress 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Council of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Technologies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Health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Ally Referral Networks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Alopex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Management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Athabasca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Baer Essential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 Leaders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 Consultant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Blackbridge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BMO Nesbitt Burns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Bodhi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Brazeau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Britech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01363"/>
              </p:ext>
            </p:extLst>
          </p:nvPr>
        </p:nvGraphicFramePr>
        <p:xfrm>
          <a:off x="2771800" y="1628800"/>
          <a:ext cx="2003090" cy="4642485"/>
        </p:xfrm>
        <a:graphic>
          <a:graphicData uri="http://schemas.openxmlformats.org/drawingml/2006/table">
            <a:tbl>
              <a:tblPr/>
              <a:tblGrid>
                <a:gridCol w="200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Canadian Federation of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Independent Business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Spruce Grove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St. Albert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Futures –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Tawatinaw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Information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Processing Society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Daawat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East Indian Cuisine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Process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Ecodome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Edmonton Nature Club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Edmonton Research Park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 On-line Marketing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The Earth Naturally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Gaetz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Realty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Genomics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Centre for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Innovation &amp; 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84122"/>
              </p:ext>
            </p:extLst>
          </p:nvPr>
        </p:nvGraphicFramePr>
        <p:xfrm>
          <a:off x="4860032" y="1820288"/>
          <a:ext cx="1881944" cy="4438650"/>
        </p:xfrm>
        <a:graphic>
          <a:graphicData uri="http://schemas.openxmlformats.org/drawingml/2006/table">
            <a:tbl>
              <a:tblPr/>
              <a:tblGrid>
                <a:gridCol w="18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Hogs Head Brewing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ITS Corp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 &amp; Love Fabulous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MagBoard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MentorUP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Mitacs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Northlands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Ogilvie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Optrics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OPTY Business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Parkland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Trommelen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Principle Energy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Spiekers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9869"/>
              </p:ext>
            </p:extLst>
          </p:nvPr>
        </p:nvGraphicFramePr>
        <p:xfrm>
          <a:off x="6805527" y="1820288"/>
          <a:ext cx="1944216" cy="3983355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Strathcona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Suissa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Sumex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Tapestry Systems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TDG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 Edmonton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Town of Devon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Turbo gen 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of Alberta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ABCampus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of Alberta - Electrical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Visionstate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CSM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Vortex Power &amp;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Whitemud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Equine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Learning Centre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Willowglen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77012" y="59063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Moonlight 2014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7606"/>
            <a:ext cx="1619126" cy="12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34704"/>
      </p:ext>
    </p:extLst>
  </p:cSld>
  <p:clrMapOvr>
    <a:masterClrMapping/>
  </p:clrMapOvr>
  <p:transition spd="slow" advClick="0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08720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SHARING the VISION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  “No More Crude Shocks”</a:t>
            </a:r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/>
              <a:t>Diversifying Alberta's economy …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CREATING WEALTH and RESILIENCE</a:t>
            </a:r>
          </a:p>
          <a:p>
            <a:pPr algn="ctr"/>
            <a:r>
              <a:rPr lang="en-US" sz="3200" dirty="0"/>
              <a:t>by commercializing emerging technologies</a:t>
            </a:r>
          </a:p>
          <a:p>
            <a:pPr algn="ctr"/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8485"/>
            <a:ext cx="2016224" cy="12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89901"/>
            <a:ext cx="1703314" cy="14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952" y="103177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Creating</a:t>
            </a:r>
          </a:p>
          <a:p>
            <a:pPr algn="ctr"/>
            <a:r>
              <a:rPr lang="en-US" sz="3200" dirty="0"/>
              <a:t>ALBERTA'S POST-CARBON FUTURE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&amp;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Converging</a:t>
            </a:r>
          </a:p>
          <a:p>
            <a:pPr algn="ctr"/>
            <a:r>
              <a:rPr lang="en-US" sz="3200" dirty="0"/>
              <a:t>SMALL BUSINESS – INNOVATION &amp;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57381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don’t know …</a:t>
            </a:r>
          </a:p>
        </p:txBody>
      </p:sp>
    </p:spTree>
    <p:extLst>
      <p:ext uri="{BB962C8B-B14F-4D97-AF65-F5344CB8AC3E}">
        <p14:creationId xmlns:p14="http://schemas.microsoft.com/office/powerpoint/2010/main" val="1378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45363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ABOUT ABCtech - </a:t>
            </a:r>
            <a:r>
              <a:rPr lang="en-US" sz="3200" dirty="0"/>
              <a:t>Our constituency </a:t>
            </a:r>
          </a:p>
          <a:p>
            <a:pPr algn="ctr"/>
            <a:r>
              <a:rPr lang="en-US" sz="3200" dirty="0"/>
              <a:t>Diverse technology and business interests and Hungry!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13,612 contacts SHARING: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Future Focus: DRIVING Awareness  </a:t>
            </a:r>
          </a:p>
          <a:p>
            <a:pPr algn="ctr"/>
            <a:r>
              <a:rPr lang="en-US" sz="3200" dirty="0"/>
              <a:t>New Technologies: CHANGING the World</a:t>
            </a:r>
          </a:p>
          <a:p>
            <a:pPr algn="ctr"/>
            <a:r>
              <a:rPr lang="en-US" sz="3200" dirty="0"/>
              <a:t>Networking: Driving Change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3975"/>
            <a:ext cx="14382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89588" y="4653136"/>
            <a:ext cx="560248" cy="832164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21" y="1268760"/>
            <a:ext cx="6480720" cy="9906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just breathe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5" y="272120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6621" y="4653136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Refreshing!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1208"/>
            <a:ext cx="2547169" cy="16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3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805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8000"/>
                </a:solidFill>
                <a:latin typeface="AirCut" pitchFamily="2" charset="0"/>
              </a:rPr>
              <a:t>Moonlight in the Meadows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6000" b="1" dirty="0">
                <a:latin typeface="AirCut" pitchFamily="2" charset="0"/>
              </a:rPr>
              <a:t>Features follow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5" y="2453525"/>
            <a:ext cx="2683545" cy="15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876256" y="4365104"/>
            <a:ext cx="1008112" cy="86409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465</TotalTime>
  <Words>738</Words>
  <Application>Microsoft Office PowerPoint</Application>
  <PresentationFormat>On-screen Show (4:3)</PresentationFormat>
  <Paragraphs>232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AirCut</vt:lpstr>
      <vt:lpstr>Arial</vt:lpstr>
      <vt:lpstr>Calibri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breathe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Moonlight in the Meadows                                                                   – June 29th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Worlds Collide – Big Bang Theory Goes Mainstream</dc:title>
  <dc:creator>Perry</dc:creator>
  <cp:lastModifiedBy>Perry Kinkaide</cp:lastModifiedBy>
  <cp:revision>45</cp:revision>
  <cp:lastPrinted>2012-05-14T13:41:42Z</cp:lastPrinted>
  <dcterms:created xsi:type="dcterms:W3CDTF">2012-05-05T14:47:06Z</dcterms:created>
  <dcterms:modified xsi:type="dcterms:W3CDTF">2026-01-09T22:02:48Z</dcterms:modified>
</cp:coreProperties>
</file>